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theme/theme6.xml" ContentType="application/vnd.openxmlformats-officedocument.theme+xml"/>
  <Override PartName="/ppt/slideLayouts/slideLayout10.xml" ContentType="application/vnd.openxmlformats-officedocument.presentationml.slideLayout+xml"/>
  <Override PartName="/ppt/theme/theme7.xml" ContentType="application/vnd.openxmlformats-officedocument.theme+xml"/>
  <Override PartName="/ppt/slideLayouts/slideLayout11.xml" ContentType="application/vnd.openxmlformats-officedocument.presentationml.slideLayout+xml"/>
  <Override PartName="/ppt/theme/theme8.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9.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0.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1.xml" ContentType="application/vnd.openxmlformats-officedocument.theme+xml"/>
  <Override PartName="/ppt/slideLayouts/slideLayout48.xml" ContentType="application/vnd.openxmlformats-officedocument.presentationml.slideLayout+xml"/>
  <Override PartName="/ppt/theme/theme12.xml" ContentType="application/vnd.openxmlformats-officedocument.theme+xml"/>
  <Override PartName="/ppt/slideLayouts/slideLayout49.xml" ContentType="application/vnd.openxmlformats-officedocument.presentationml.slideLayout+xml"/>
  <Override PartName="/ppt/theme/theme13.xml" ContentType="application/vnd.openxmlformats-officedocument.theme+xml"/>
  <Override PartName="/ppt/slideLayouts/slideLayout5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5570" r:id="rId1"/>
    <p:sldMasterId id="2147495534" r:id="rId2"/>
    <p:sldMasterId id="2147496113" r:id="rId3"/>
    <p:sldMasterId id="2147496475" r:id="rId4"/>
    <p:sldMasterId id="2147496455" r:id="rId5"/>
    <p:sldMasterId id="2147496282" r:id="rId6"/>
    <p:sldMasterId id="2147496155" r:id="rId7"/>
    <p:sldMasterId id="2147484495" r:id="rId8"/>
    <p:sldMasterId id="2147483875" r:id="rId9"/>
    <p:sldMasterId id="2147496479" r:id="rId10"/>
    <p:sldMasterId id="2147496512" r:id="rId11"/>
    <p:sldMasterId id="2147496767" r:id="rId12"/>
    <p:sldMasterId id="2147496686" r:id="rId13"/>
    <p:sldMasterId id="2147485447" r:id="rId14"/>
  </p:sldMasterIdLst>
  <p:notesMasterIdLst>
    <p:notesMasterId r:id="rId48"/>
  </p:notesMasterIdLst>
  <p:sldIdLst>
    <p:sldId id="2147469504" r:id="rId15"/>
    <p:sldId id="270" r:id="rId16"/>
    <p:sldId id="2147469502" r:id="rId17"/>
    <p:sldId id="271" r:id="rId18"/>
    <p:sldId id="2147469488" r:id="rId19"/>
    <p:sldId id="2147469490" r:id="rId20"/>
    <p:sldId id="283" r:id="rId21"/>
    <p:sldId id="2147469478" r:id="rId22"/>
    <p:sldId id="277" r:id="rId23"/>
    <p:sldId id="278" r:id="rId24"/>
    <p:sldId id="279" r:id="rId25"/>
    <p:sldId id="280" r:id="rId26"/>
    <p:sldId id="281" r:id="rId27"/>
    <p:sldId id="282" r:id="rId28"/>
    <p:sldId id="2147469491" r:id="rId29"/>
    <p:sldId id="2147469499" r:id="rId30"/>
    <p:sldId id="284" r:id="rId31"/>
    <p:sldId id="2147469492" r:id="rId32"/>
    <p:sldId id="2147469493" r:id="rId33"/>
    <p:sldId id="2147469494" r:id="rId34"/>
    <p:sldId id="2147469481" r:id="rId35"/>
    <p:sldId id="272" r:id="rId36"/>
    <p:sldId id="2147469480" r:id="rId37"/>
    <p:sldId id="266" r:id="rId38"/>
    <p:sldId id="2147469482" r:id="rId39"/>
    <p:sldId id="2147469495" r:id="rId40"/>
    <p:sldId id="2147469500" r:id="rId41"/>
    <p:sldId id="2147469503" r:id="rId42"/>
    <p:sldId id="288" r:id="rId43"/>
    <p:sldId id="2147469497" r:id="rId44"/>
    <p:sldId id="2147469477" r:id="rId45"/>
    <p:sldId id="2147469498" r:id="rId46"/>
    <p:sldId id="26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6CCEC6-92FE-4B7D-84A4-6DACC88C312E}">
          <p14:sldIdLst>
            <p14:sldId id="2147469504"/>
          </p14:sldIdLst>
        </p14:section>
        <p14:section name="Azure AI in 2022 (3)" id="{4B275F04-9FD2-425C-BF8F-005F34CF8F6B}">
          <p14:sldIdLst>
            <p14:sldId id="270"/>
            <p14:sldId id="2147469502"/>
          </p14:sldIdLst>
        </p14:section>
        <p14:section name="Theory (20)" id="{B6F03F55-DBC5-4365-A86C-9A9B65B732F1}">
          <p14:sldIdLst>
            <p14:sldId id="271"/>
            <p14:sldId id="2147469488"/>
            <p14:sldId id="2147469490"/>
            <p14:sldId id="283"/>
            <p14:sldId id="2147469478"/>
            <p14:sldId id="277"/>
            <p14:sldId id="278"/>
            <p14:sldId id="279"/>
            <p14:sldId id="280"/>
            <p14:sldId id="281"/>
            <p14:sldId id="282"/>
            <p14:sldId id="2147469491"/>
            <p14:sldId id="2147469499"/>
          </p14:sldIdLst>
        </p14:section>
        <p14:section name="OpenAI + Azure AI (10)" id="{4364D1CB-C243-44B5-A2C9-4B18DAD79B18}">
          <p14:sldIdLst>
            <p14:sldId id="284"/>
            <p14:sldId id="2147469492"/>
            <p14:sldId id="2147469493"/>
            <p14:sldId id="2147469494"/>
            <p14:sldId id="2147469481"/>
            <p14:sldId id="272"/>
            <p14:sldId id="2147469480"/>
            <p14:sldId id="266"/>
            <p14:sldId id="2147469482"/>
          </p14:sldIdLst>
        </p14:section>
        <p14:section name="Demo" id="{509A4E3D-10B3-4196-8695-34B19B5BBF89}">
          <p14:sldIdLst>
            <p14:sldId id="2147469495"/>
            <p14:sldId id="2147469500"/>
            <p14:sldId id="2147469503"/>
          </p14:sldIdLst>
        </p14:section>
        <p14:section name="Responsible AI (6)" id="{22221A82-74AC-4A6D-BD86-950053446D29}">
          <p14:sldIdLst>
            <p14:sldId id="288"/>
            <p14:sldId id="2147469497"/>
            <p14:sldId id="2147469477"/>
          </p14:sldIdLst>
        </p14:section>
        <p14:section name="Useful Links" id="{5C768F9C-CB42-4D69-AA5D-44909441571C}">
          <p14:sldIdLst>
            <p14:sldId id="2147469498"/>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FDFE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D52DFF-0548-4736-9C92-A14F515D7758}" v="110" dt="2023-05-02T10:49:26.530"/>
    <p1510:client id="{7562C909-ECCB-4783-83BA-426225FB6701}" v="21" dt="2023-05-02T09:30:46.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47051" autoAdjust="0"/>
  </p:normalViewPr>
  <p:slideViewPr>
    <p:cSldViewPr snapToGrid="0">
      <p:cViewPr varScale="1">
        <p:scale>
          <a:sx n="38" d="100"/>
          <a:sy n="38" d="100"/>
        </p:scale>
        <p:origin x="241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microsoft.com/office/2015/10/relationships/revisionInfo" Target="revisionInfo.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0" Type="http://schemas.openxmlformats.org/officeDocument/2006/relationships/slide" Target="slides/slide6.xml"/><Relationship Id="rId41"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774D4B-93C1-4E38-BD83-BA49F81291F4}" type="datetimeFigureOut">
              <a:rPr lang="en-US" smtClean="0"/>
              <a:t>5/29/2023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F569B9-ED4A-4B9F-B0B1-8B236FE927F8}" type="slidenum">
              <a:rPr lang="en-US" smtClean="0"/>
              <a:t>‹#›</a:t>
            </a:fld>
            <a:endParaRPr lang="en-US"/>
          </a:p>
        </p:txBody>
      </p:sp>
    </p:spTree>
    <p:extLst>
      <p:ext uri="{BB962C8B-B14F-4D97-AF65-F5344CB8AC3E}">
        <p14:creationId xmlns:p14="http://schemas.microsoft.com/office/powerpoint/2010/main" val="27305699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zure.microsoft.com/en-us/blog/general-availability-of-azure-openai-service-expands-access-to-large-advanced-ai-models-with-added-enterprise-benefi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AI_winter"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 with speaker(s) name(s)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2</a:t>
            </a:r>
            <a:r>
              <a:rPr lang="en-US" sz="1800" kern="100" baseline="30000">
                <a:effectLst/>
                <a:latin typeface="Calibri" panose="020F0502020204030204" pitchFamily="34" charset="0"/>
                <a:ea typeface="Calibri" panose="020F0502020204030204" pitchFamily="34" charset="0"/>
                <a:cs typeface="Times New Roman" panose="02020603050405020304" pitchFamily="18" charset="0"/>
              </a:rPr>
              <a:t>nd</a:t>
            </a:r>
            <a:r>
              <a:rPr lang="en-US" sz="1800" kern="100">
                <a:effectLst/>
                <a:latin typeface="Calibri" panose="020F0502020204030204" pitchFamily="34" charset="0"/>
                <a:ea typeface="Calibri" panose="020F0502020204030204" pitchFamily="34" charset="0"/>
                <a:cs typeface="Times New Roman" panose="02020603050405020304" pitchFamily="18" charset="0"/>
              </a:rPr>
              <a:t> step is defining a standard length for the embedding space, which means defining a standard size of the vector which represents my text. In our very simple example, we can set this dimension to 10, that means we build an array of 10 numbers , collecting the numbers mapped to the tokens, in the order they appear. If the input text is shorter than the pre-defined standard dimension, the rest of the array is populated using a place-holder, for example 0.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075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Once my text has been converted to standard-length array of numbers, I can use this as input for the training of a neural network. The way this works –in simple terms - is that each node making up the network is activated (or not) by an activation function, calculated as a weighted sum of the inputs to a neuron. In the NLP domain, the weights embeds the semantic value. The output of a node is the input of the following one, in a chain – called forward propagation – from the input layers to the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ouput</a:t>
            </a:r>
            <a:r>
              <a:rPr lang="en-US" sz="1800" kern="100">
                <a:effectLst/>
                <a:latin typeface="Calibri" panose="020F0502020204030204" pitchFamily="34" charset="0"/>
                <a:ea typeface="Calibri" panose="020F0502020204030204" pitchFamily="34" charset="0"/>
                <a:cs typeface="Times New Roman" panose="02020603050405020304" pitchFamily="18" charset="0"/>
              </a:rPr>
              <a:t> layers of the network, passing through the hidden layers where the computations happen and that define how deep the network is.</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From this training process I will get a space of dimension 10 where the tokens of my input text are represented grouped into clusters of similarity, such that words with similar meanings are closest one to another in the semantic space (e.g. he with she, coffee with tea). In this deck you can see the resulting space represented as a 2dimensional space, since it’s the most intuitive way for us to represent and understand the reality.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69914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Now, it’s easy to grasp as representing words in a semantic space in a way that similar words are in proximity one to another is not enough to represent the whole meaning of a sentence or a text. The reason is that context matters, i.e. the same word can assume a different meaning according to the context in which is used. And this is especially true for the English language.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take this example (she had coffee vs she had strength): the term ‘had’ has a very different meaning in the 2 sentences , and so it is true that in Italian for example you would use 2 different verbs. But how are we able to tell that the 2 terms ‘had’ have a different meaning in the 2 sentences: based on the context, which in this case means based on the word following the term ‘had’, coffee in one case, strength in the other case.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means that we need to convert the words into ideas, such that the 2 ‘had’ are represented in the semantic space as two different items and the semantic proximity is computed on the idea, taking into account the context. This is exactly how the recurrent neural networks –commonly used in the NLP domain – work they process collection of words included into a pre-defined linear window, shifting throughout the text as the model reads and analyzes it.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Once we encoded my collection of words into a more complex idea inside the semantic space , it’s also possible to decode it into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into</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the desired output, which varies according to the domain of application, and in the case of the translation will be the translated sentence in Italian. And the cool thing is that once you have the encoder and the decoder to translate from En to IT , you can apply them in the opposite direction and translate from Italian to En.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CNN – commonly used in computer vision kind of scenarios - work in a similar way: the pictures, split into a collection of pixels, are represented in the semantic space and then decoded into a textual output, like the description of what is shown in the image.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7165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At this point you can argue that RNNs are not so new, if those models were already able to do those type of computations, why the newest LLMs are so revolutionary? Well, the main limit of RNNs is indeed the concept at the basis of how they work. A RNN uses the so-called “immediate context”, which are a few words around the term in analysis. Where’s the issue?</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Let’s imagine that we have this sentence and we wish our model being able to answer the question “ why didn’t Mary accept the coffee?” To answer to a question like this, our model should be able to correlate the expression “didn’t accept the coffee” with “she“, and then “she” with “Mary”, covering a quite long window of word.  And greater is the dimension of the window, greater is the complexity of the model, the cost of its training and the probability of error.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1323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invention enabling the revolution in the deep networks domain has been the mechanism of attention. Again, inspired by the cognitive capability of the human brain of giving a different weight to the input we receive, such that we can focus for example on a voice speaking to us and isolate it from noisy background, similarly the basic idea of the deep network attention mechanism is that </a:t>
            </a:r>
            <a:r>
              <a:rPr lang="en-US" sz="2800" b="0" i="0" dirty="0">
                <a:solidFill>
                  <a:srgbClr val="292929"/>
                </a:solidFill>
                <a:effectLst/>
                <a:latin typeface="source-serif-pro"/>
              </a:rPr>
              <a:t>each time the model tries to predict an output word, it only uses parts of an input where the most relevant information is concentrated instead of an entire sentence.</a:t>
            </a:r>
          </a:p>
          <a:p>
            <a:pPr marL="0" marR="0">
              <a:lnSpc>
                <a:spcPct val="107000"/>
              </a:lnSpc>
              <a:spcBef>
                <a:spcPts val="0"/>
              </a:spcBef>
              <a:spcAft>
                <a:spcPts val="800"/>
              </a:spcAft>
            </a:pPr>
            <a:r>
              <a:rPr lang="en-US" sz="2800" b="0" i="0" kern="100" dirty="0">
                <a:solidFill>
                  <a:srgbClr val="292929"/>
                </a:solidFill>
                <a:effectLst/>
                <a:latin typeface="source-serif-pro"/>
                <a:ea typeface="Calibri" panose="020F0502020204030204" pitchFamily="34" charset="0"/>
                <a:cs typeface="Times New Roman" panose="02020603050405020304" pitchFamily="18" charset="0"/>
              </a:rPr>
              <a:t>A new neural network architecture has been built upon attention mechanism – called Transformer ; this architecture uses what is called multi-head attention, combining multiple heads (as they were multiple intelligences) in a way that the model can attend to different parts of the </a:t>
            </a:r>
            <a:r>
              <a:rPr lang="en-US" sz="2800" b="0" i="0" dirty="0">
                <a:solidFill>
                  <a:srgbClr val="000000"/>
                </a:solidFill>
                <a:effectLst/>
                <a:latin typeface="WordVisi_MSFontService"/>
              </a:rPr>
              <a:t>input sequence simultaneously</a:t>
            </a:r>
            <a:r>
              <a:rPr lang="en-US" sz="2800" b="0" i="0" kern="100" dirty="0">
                <a:solidFill>
                  <a:srgbClr val="292929"/>
                </a:solidFill>
                <a:effectLst/>
                <a:latin typeface="source-serif-pro"/>
                <a:ea typeface="Calibri" panose="020F0502020204030204" pitchFamily="34" charset="0"/>
                <a:cs typeface="Times New Roman" panose="02020603050405020304" pitchFamily="18" charset="0"/>
              </a:rPr>
              <a:t>, analyzing multiple possible combinations of words relations. This allows to overcome the linear and fixed-size window of word of the RNNs., empowering deep networks to learn semantic meaning without proximity.</a:t>
            </a:r>
          </a:p>
          <a:p>
            <a:pPr marL="0" marR="0">
              <a:lnSpc>
                <a:spcPct val="107000"/>
              </a:lnSpc>
              <a:spcBef>
                <a:spcPts val="0"/>
              </a:spcBef>
              <a:spcAft>
                <a:spcPts val="800"/>
              </a:spcAft>
            </a:pPr>
            <a:r>
              <a:rPr lang="en-US" sz="2800" b="0" i="0" kern="100" dirty="0">
                <a:solidFill>
                  <a:srgbClr val="292929"/>
                </a:solidFill>
                <a:effectLst/>
                <a:latin typeface="source-serif-pro"/>
                <a:ea typeface="Calibri" panose="020F0502020204030204" pitchFamily="34" charset="0"/>
                <a:cs typeface="Times New Roman" panose="02020603050405020304" pitchFamily="18" charset="0"/>
              </a:rPr>
              <a:t>A transformer architecture is always made up of an encoder and a decoder; in the example of the translation, the encoder has as input the sentence to translate, while the encoder has as input the hidden state (which means the part of sentence already translated); the output of the decoder is the next translated token, chosen from a list of possible next tokens according to its probability. In the case of the most recent LLMs as GPT-3 not always the next token with the highest probability is chosen, but a degree of randomness is added in this choice, in a way that the model is not deterministic (we do not have always the same output for the same input). This degree of randomness is added to simulate the process of creative thinking and it can be tuned using a parameter called temperature (&gt; temp, &gt; degree of randomness).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630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So that is what the term transformer stands for in the name GPT. GPT generations of models include models trained with a vast amount of unsupervised data from various sources – including books, articles, websites and more- such that the model can learn a general representation of the language,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which can then be fine-tuned for specific tasks – like ChatGPT which has been built from GPT-3.5 and fine tuned for the conversation domain 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InstructGPT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optimized to execute user instructions – written in natural language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throught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prompts</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We can observe a progression throughout the years from the very first GPT model (GPT-1), born in 2018, trained with hundreds of million of parameters up to the very new GPT-4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model,much</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larger, trained on hundreds of trillions of parameters, 500 times bigger than GPT-3. The size of parameters increased more and more from one version to the next one, together with the dimension of the semantic space, resulting in better performance and efficiency of the model – in simpler terms the more parameters mean more knowledge.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However, the size of the model is not the only criterion to consider in terms of evolution of the models;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model has evolved also in terms of the variety of different domains or modalities that can handle and its capacity to apply knowledge and skills across different contexts or disciplines. For example, GPT4 demonstrate a high level proficiency not only in conversation or literature, but also mathematics, music, medicine and accepts both text and visual inputs. Also, as those models had evolved and have been used by more and more users, it is also possible to analyze prompts and corresponding behaviors and use those insights to continuously improve and refine the next generation of the model, mitigating the risk of unsafe and undesired outputs.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addition to different generation of the models, you might have heard about different families of models per generation – you can see the mapping in the table in the right side of this slide. Those families (like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ada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Babbage, curie or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davinci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identify the relative capability and cost; their names are ordered in alphabetical order in a way to more easily identify a more capable model (curie is more performant then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ada</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davinci</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is more capable than curie).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However, all those model generations share the same operating principle: being pre-trained models (on huge corpus of data) they are able to “apply” their knowledge on tasks they were not explicitly trained for.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502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Let’s look in more details at the key terms and concepts shared by all those models.</a:t>
            </a:r>
          </a:p>
          <a:p>
            <a:pPr marL="342900" marR="0" lvl="0" indent="-342900">
              <a:lnSpc>
                <a:spcPct val="107000"/>
              </a:lnSpc>
              <a:spcBef>
                <a:spcPts val="0"/>
              </a:spcBef>
              <a:spcAft>
                <a:spcPts val="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prompt is generally a natural language textual input to the model. According to the different use cases, it can simply contain the incipit of a sentence to complete or an additional context providing guidance about the task to execute and/or few examples of the desired output.</a:t>
            </a:r>
          </a:p>
          <a:p>
            <a:pPr marL="342900" marR="0" lvl="0" indent="-342900">
              <a:lnSpc>
                <a:spcPct val="107000"/>
              </a:lnSpc>
              <a:spcBef>
                <a:spcPts val="0"/>
              </a:spcBef>
              <a:spcAft>
                <a:spcPts val="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Completion: it is the model output, generated starting from the given prompt (and of course starting from the data on which the model has been trained). The output is generated one token at a time, according to its probability of completing the current text. </a:t>
            </a:r>
          </a:p>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Token: it’s the smallest unit in which language models split the text to process it.</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Another concept that you might have heard of is prompt engineering. It’s the accurate design of a prompt to optimize and customize the output for our needs. </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556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7591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Microsoft have a very public partnership with OpenAI</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Open AI trying to build systems that build general intelligence – a real shift in what can be done with machine learning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Normally very specific models solving specific problems</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Partnered about 4 years ago in 2019 – worlds most advanced supercomputing infrastructure that they train the models on, in turn we get to use those models to build the platform</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our own platforms as well as packaging up for customers to build their platforms on</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GPT4 build on Azure using specialized hardware</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007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GPT3 – GPT3.5 AND GPT 4 now - can understand and generate text. providing a prompt this model will generate an answer with natural language (image inputs coming in the future) </a:t>
            </a:r>
          </a:p>
          <a:p>
            <a:pPr marL="342900" marR="0" lvl="0" indent="-342900">
              <a:lnSpc>
                <a:spcPct val="107000"/>
              </a:lnSpc>
              <a:spcBef>
                <a:spcPts val="0"/>
              </a:spcBef>
              <a:spcAft>
                <a:spcPts val="800"/>
              </a:spcAft>
              <a:buFont typeface="Calibri" panose="020F0502020204030204" pitchFamily="34" charset="0"/>
              <a:buChar cha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Codex – translates natural language to code, powers Github Co-Pilot, proficient in a dozen programming languages, a descendant of GPT3 model</a:t>
            </a:r>
          </a:p>
          <a:p>
            <a:pPr marL="342900" marR="0" lvl="0" indent="-342900">
              <a:lnSpc>
                <a:spcPct val="107000"/>
              </a:lnSpc>
              <a:spcBef>
                <a:spcPts val="0"/>
              </a:spcBef>
              <a:spcAft>
                <a:spcPts val="800"/>
              </a:spcAft>
              <a:buFont typeface="Calibri" panose="020F0502020204030204" pitchFamily="34" charset="0"/>
              <a:buChar cha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a:effectLst/>
                <a:latin typeface="Calibri" panose="020F0502020204030204" pitchFamily="34" charset="0"/>
                <a:ea typeface="Calibri" panose="020F0502020204030204" pitchFamily="34" charset="0"/>
                <a:cs typeface="Times New Roman" panose="02020603050405020304" pitchFamily="18" charset="0"/>
              </a:rPr>
              <a:t>DALLE – created original and realistic art from a text description</a:t>
            </a:r>
          </a:p>
          <a:p>
            <a:pPr marL="0" marR="0" lvl="0" indent="0">
              <a:lnSpc>
                <a:spcPct val="107000"/>
              </a:lnSpc>
              <a:spcBef>
                <a:spcPts val="0"/>
              </a:spcBef>
              <a:spcAft>
                <a:spcPts val="800"/>
              </a:spcAft>
              <a:buFont typeface="Calibri" panose="020F0502020204030204" pitchFamily="34" charset="0"/>
              <a:buNone/>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kern="100" err="1">
                <a:effectLst/>
                <a:latin typeface="Calibri" panose="020F0502020204030204" pitchFamily="34" charset="0"/>
                <a:ea typeface="Calibri" panose="020F0502020204030204" pitchFamily="34" charset="0"/>
                <a:cs typeface="Times New Roman" panose="02020603050405020304" pitchFamily="18" charset="0"/>
              </a:rPr>
              <a:t>ChatGPT</a:t>
            </a:r>
            <a:r>
              <a:rPr lang="en-US" sz="1800" kern="100">
                <a:effectLst/>
                <a:latin typeface="Calibri" panose="020F0502020204030204" pitchFamily="34" charset="0"/>
                <a:ea typeface="Calibri" panose="020F0502020204030204" pitchFamily="34" charset="0"/>
                <a:cs typeface="Times New Roman" panose="02020603050405020304" pitchFamily="18" charset="0"/>
              </a:rPr>
              <a:t> – interacts in a conversational way, conversation allows for follow up questions that hold context</a:t>
            </a:r>
          </a:p>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18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 me take you back in time to pre November 2022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0435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0F569B9-ED4A-4B9F-B0B1-8B236FE927F8}" type="slidenum">
              <a:rPr lang="en-US" smtClean="0"/>
              <a:t>21</a:t>
            </a:fld>
            <a:endParaRPr lang="en-US"/>
          </a:p>
        </p:txBody>
      </p:sp>
    </p:spTree>
    <p:extLst>
      <p:ext uri="{BB962C8B-B14F-4D97-AF65-F5344CB8AC3E}">
        <p14:creationId xmlns:p14="http://schemas.microsoft.com/office/powerpoint/2010/main" val="1727698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526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Open AI Service is not the only service available to you  - considering the use case is key</a:t>
            </a:r>
          </a:p>
          <a:p>
            <a:pPr marL="171450" indent="-171450">
              <a:buFont typeface="Arial" panose="020B0604020202020204" pitchFamily="34" charset="0"/>
              <a:buChar char="•"/>
            </a:pPr>
            <a:r>
              <a:rPr lang="en-US"/>
              <a:t>Do you need to manage the service yourself or is this built into another Microsoft product you could leverage such as power platform (AI builder)</a:t>
            </a:r>
          </a:p>
          <a:p>
            <a:pPr marL="171450" indent="-171450">
              <a:buFont typeface="Arial" panose="020B0604020202020204" pitchFamily="34" charset="0"/>
              <a:buChar char="•"/>
            </a:pPr>
            <a:r>
              <a:rPr lang="en-US"/>
              <a:t>Our scenario-based services are built from understand strong use cases that our customers need across sectors. By already combining cognitive services together for an easier building experience you may find them a better fit</a:t>
            </a:r>
          </a:p>
          <a:p>
            <a:pPr marL="171450" indent="-171450">
              <a:buFont typeface="Arial" panose="020B0604020202020204" pitchFamily="34" charset="0"/>
              <a:buChar char="•"/>
            </a:pPr>
            <a:r>
              <a:rPr lang="en-US"/>
              <a:t>Open AI Service is fantastic for natural language processing/text input – processing text, conversation or creating text based of images. However, analyzing images, videos </a:t>
            </a:r>
            <a:r>
              <a:rPr lang="en-US" err="1"/>
              <a:t>etc</a:t>
            </a:r>
            <a:r>
              <a:rPr lang="en-US"/>
              <a:t> is another area of machine learning</a:t>
            </a:r>
          </a:p>
          <a:p>
            <a:pPr marL="171450" indent="-171450">
              <a:buFont typeface="Arial" panose="020B0604020202020204" pitchFamily="34" charset="0"/>
              <a:buChar char="•"/>
            </a:pPr>
            <a:r>
              <a:rPr lang="en-US"/>
              <a:t>Azure Machine Learning for your bespoke models, full management and deployment of those models </a:t>
            </a:r>
          </a:p>
          <a:p>
            <a:endParaRPr lang="en-US"/>
          </a:p>
          <a:p>
            <a:endParaRPr lang="en-US"/>
          </a:p>
          <a:p>
            <a:endParaRPr lang="en-US"/>
          </a:p>
          <a:p>
            <a:endParaRPr lang="en-US"/>
          </a:p>
          <a:p>
            <a:endParaRPr lang="en-US"/>
          </a:p>
          <a:p>
            <a:r>
              <a:rPr lang="en-US"/>
              <a:t>Narrative/talk track:</a:t>
            </a:r>
          </a:p>
          <a:p>
            <a:pPr algn="l"/>
            <a:r>
              <a:rPr lang="en-US" b="0" i="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a:solidFill>
                  <a:srgbClr val="D1D5DB"/>
                </a:solidFill>
                <a:effectLst/>
                <a:latin typeface="Söhne"/>
              </a:rPr>
              <a:t>Azure AI includes a wide range of services, such as:</a:t>
            </a:r>
          </a:p>
          <a:p>
            <a:pPr algn="l">
              <a:buFont typeface="Arial" panose="020B0604020202020204" pitchFamily="34" charset="0"/>
              <a:buChar char="•"/>
            </a:pPr>
            <a:r>
              <a:rPr lang="en-US" b="0" i="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a:solidFill>
                <a:srgbClr val="D1D5DB"/>
              </a:solidFill>
              <a:effectLst/>
              <a:latin typeface="Söhn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120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lnSpc>
                <a:spcPct val="107000"/>
              </a:lnSpc>
              <a:spcAft>
                <a:spcPts val="800"/>
              </a:spcAft>
              <a:buFontTx/>
              <a:buNone/>
            </a:pPr>
            <a:r>
              <a:rPr lang="en-US" sz="2800" dirty="0"/>
              <a:t>Breaking down the custom AI models section …</a:t>
            </a:r>
          </a:p>
          <a:p>
            <a:pPr marL="0" indent="0">
              <a:lnSpc>
                <a:spcPct val="107000"/>
              </a:lnSpc>
              <a:spcAft>
                <a:spcPts val="800"/>
              </a:spcAft>
              <a:buFontTx/>
              <a:buNone/>
            </a:pPr>
            <a:endParaRPr lang="en-US" sz="2800" dirty="0"/>
          </a:p>
          <a:p>
            <a:pPr marL="0" indent="0">
              <a:lnSpc>
                <a:spcPct val="107000"/>
              </a:lnSpc>
              <a:spcAft>
                <a:spcPts val="800"/>
              </a:spcAft>
              <a:buFontTx/>
              <a:buNone/>
            </a:pPr>
            <a:r>
              <a:rPr lang="en-US" sz="2800" dirty="0"/>
              <a:t>When to prefer Azure OpenAI upon other Azure AI services:</a:t>
            </a:r>
          </a:p>
          <a:p>
            <a:pPr marL="0" indent="0">
              <a:lnSpc>
                <a:spcPct val="107000"/>
              </a:lnSpc>
              <a:spcAft>
                <a:spcPts val="800"/>
              </a:spcAft>
              <a:buFontTx/>
              <a:buNone/>
            </a:pPr>
            <a:r>
              <a:rPr lang="en-US" sz="2800" dirty="0"/>
              <a:t>Here are typical consideration points that we ask our customers to ask themselves.</a:t>
            </a:r>
          </a:p>
          <a:p>
            <a:pPr marL="0" indent="0">
              <a:lnSpc>
                <a:spcPct val="107000"/>
              </a:lnSpc>
              <a:spcAft>
                <a:spcPts val="800"/>
              </a:spcAft>
              <a:buFontTx/>
              <a:buNone/>
            </a:pPr>
            <a:endParaRPr lang="en-US" sz="2800" dirty="0"/>
          </a:p>
          <a:p>
            <a:pPr marL="0" indent="0">
              <a:lnSpc>
                <a:spcPct val="107000"/>
              </a:lnSpc>
              <a:spcAft>
                <a:spcPts val="800"/>
              </a:spcAft>
              <a:buFontTx/>
              <a:buNone/>
            </a:pPr>
            <a:r>
              <a:rPr lang="en-US" sz="2800" dirty="0"/>
              <a:t>If you have said yes to all of the above, then OpenAI may be the right cognitive service to go with. If you haven't checked yes to all of the above or due to any other factors we may come across when doing a deep dive on your use case, we have our other cog services which may cater better to the scenario that we are working with you on. We could also have situations where one of the other cog services may be needed as a complementary service with OpenAI for your particular scenario.</a:t>
            </a:r>
          </a:p>
          <a:p>
            <a:pPr marL="0" indent="0">
              <a:lnSpc>
                <a:spcPct val="107000"/>
              </a:lnSpc>
              <a:spcAft>
                <a:spcPts val="800"/>
              </a:spcAft>
              <a:buFontTx/>
              <a:buNone/>
            </a:pP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FontTx/>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Complexity needed – one service only</a:t>
            </a:r>
          </a:p>
          <a:p>
            <a:pPr marL="0" indent="0">
              <a:lnSpc>
                <a:spcPct val="107000"/>
              </a:lnSpc>
              <a:spcAft>
                <a:spcPts val="800"/>
              </a:spcAft>
              <a:buFontTx/>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Specific language used in domain – LUIS may be a better fit for more control right now</a:t>
            </a:r>
          </a:p>
          <a:p>
            <a:pPr marL="0" indent="0">
              <a:lnSpc>
                <a:spcPct val="107000"/>
              </a:lnSpc>
              <a:spcAft>
                <a:spcPts val="800"/>
              </a:spcAft>
              <a:buFontTx/>
              <a:buNone/>
            </a:pPr>
            <a:r>
              <a:rPr lang="en-US" sz="2800" dirty="0">
                <a:effectLst/>
                <a:latin typeface="Calibri" panose="020F0502020204030204" pitchFamily="34" charset="0"/>
                <a:ea typeface="Calibri" panose="020F0502020204030204" pitchFamily="34" charset="0"/>
                <a:cs typeface="Times New Roman" panose="02020603050405020304" pitchFamily="18" charset="0"/>
              </a:rPr>
              <a:t>Natural Language processing scenarios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5/29/2023 9:42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86477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Pricing is a little more complex than other cognitive services currently </a:t>
            </a:r>
          </a:p>
          <a:p>
            <a:r>
              <a:rPr lang="en-GB"/>
              <a:t>Choosing your models</a:t>
            </a:r>
          </a:p>
          <a:p>
            <a:r>
              <a:rPr lang="en-GB"/>
              <a:t>If you fine tune consider the extra compute hours needed to process and host</a:t>
            </a:r>
          </a:p>
          <a:p>
            <a:r>
              <a:rPr lang="en-GB"/>
              <a:t>Regional availability – still a new service, if data needs to stay in a region other cognitive services may still be more appropriate </a:t>
            </a:r>
          </a:p>
        </p:txBody>
      </p:sp>
      <p:sp>
        <p:nvSpPr>
          <p:cNvPr id="4" name="Slide Number Placeholder 3"/>
          <p:cNvSpPr>
            <a:spLocks noGrp="1"/>
          </p:cNvSpPr>
          <p:nvPr>
            <p:ph type="sldNum" sz="quarter" idx="5"/>
          </p:nvPr>
        </p:nvSpPr>
        <p:spPr/>
        <p:txBody>
          <a:bodyPr/>
          <a:lstStyle/>
          <a:p>
            <a:fld id="{70F569B9-ED4A-4B9F-B0B1-8B236FE927F8}" type="slidenum">
              <a:rPr lang="en-US" smtClean="0"/>
              <a:t>25</a:t>
            </a:fld>
            <a:endParaRPr lang="en-US"/>
          </a:p>
        </p:txBody>
      </p:sp>
    </p:spTree>
    <p:extLst>
      <p:ext uri="{BB962C8B-B14F-4D97-AF65-F5344CB8AC3E}">
        <p14:creationId xmlns:p14="http://schemas.microsoft.com/office/powerpoint/2010/main" val="3468339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we’ve defined what is a prompt and how LLMs work, we mentioned that we can add an additional context to your prompt, to generate an output tailored to your use-case. Another thing you can add to your prompt is including your own source data – like an extract from a research paper or an article, sales data or call centers transcripts. This allows you to have customized (and more grounded) answers from the model, without fine-tuning or retraining it. However, there’s another thing to keep in mind – which is the limited size of the tokens we can inject in the prompt (much higher with GPT4, but still limited) along with the fact that adding contextual data to each and every prompt may result impractical and expensive with the increasing of the volume of data.</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demo will show an alternative solution – consisting of combining AOAI service with other Azure services, to host the data into an external knowledge base and leverage a service able to easily retrieve the portion of data useful for a specific prompt – i.e. cognitive search.</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1210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Before showing you how this works, let me briefly introduce the solution architecture, which emphasizes how it is possible to efficiently integrate different cognitive services into a single solution.</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Now, as we’ve mentioned the cognitive search service enable us to index the input documents (hosted into a </a:t>
            </a:r>
            <a:r>
              <a:rPr lang="en-US" sz="1800" kern="100" err="1">
                <a:effectLst/>
                <a:latin typeface="Calibri" panose="020F0502020204030204" pitchFamily="34" charset="0"/>
                <a:ea typeface="Calibri" panose="020F0502020204030204" pitchFamily="34" charset="0"/>
                <a:cs typeface="Times New Roman" panose="02020603050405020304" pitchFamily="18" charset="0"/>
              </a:rPr>
              <a:t>db</a:t>
            </a:r>
            <a:r>
              <a:rPr lang="en-US" sz="1800" kern="100">
                <a:effectLst/>
                <a:latin typeface="Calibri" panose="020F0502020204030204" pitchFamily="34" charset="0"/>
                <a:ea typeface="Calibri" panose="020F0502020204030204" pitchFamily="34" charset="0"/>
                <a:cs typeface="Times New Roman" panose="02020603050405020304" pitchFamily="18" charset="0"/>
              </a:rPr>
              <a:t>) e to make them accessible through specific queries.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web app is built of a graphical interface – enabling the user to chat with the data in natural language- by asking questions. The app backend act as an orchestrator, converting the user input into a query for the Azure cog search and uses on its turn the output of the search as a meta-context injected into the AOAI prompt. Finally, AOAI generates an answer in natural language for the final user, specifying the sources on which the answer is based.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Moreover, the solution leverage also another cog service called form recognizer, used to “cracks” documents to read handwriting, text, tables, and process language to extract entities.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505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This is a placeholder for the demo. You can choose either to play the video and comment or replicate the demo live.</a:t>
            </a:r>
          </a:p>
          <a:p>
            <a:pPr marL="0" marR="0">
              <a:lnSpc>
                <a:spcPct val="107000"/>
              </a:lnSpc>
              <a:spcBef>
                <a:spcPts val="0"/>
              </a:spcBef>
              <a:spcAft>
                <a:spcPts val="800"/>
              </a:spcAft>
            </a:pPr>
            <a:endParaRPr lang="en-US" sz="18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This graphic interface you see here, allows us to chat with our own private data. This data are contained in pdf files, indexed by Azure search and containing information around Contoso employees benefits. Contoso is a fictional company which we takes as example and we imagine it wishes to provide to its employees a ChatGPT-like experience to get clarifications on their healthcare plan and general information contained in the employee handbook.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first question, let’s use one of those the app suggests to us as example. “What is included in my Northwind Health Plus plan that is not in standard?”</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Right now AOAI service and cog search are interacting through the orchestrator (app backend) to build the search query, extract from the documents the information related to the question of the user and generate an answer based on this.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you can see the answer includes also the sources used to provide the output message. Also, by clicking the doc link, the original document is accessible through the ‘Citation’ tab.</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But let’s deep dive into what’s happening behind the scenes, through another functionality of the app, tracking and printing out the search query and the prompt that has being used for ChatGPT.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prompt includes markup language, which is special tokens defining different sections of the prompt.  For e.g. &lt;|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im_start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|&gt;system introduces the meta-context and/or the instructions for the model. &lt;|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im_start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|&gt;user precedes the user message, while . &lt;|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im_start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|&gt;assistant precedes the answer of the virtual assistant. The  &lt;|</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im_end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|&gt; tag identify the end of each section. For assistant section we don't have the tag.</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look at how the prompt is built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Does my plan cover eyes exams?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In this second question I’ve not repeated the name of my plan. So how does it know what it is? Because my app append to the end of the next prompt for the model the history of the conversation.</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try now with a question that cannot be answered with the sources provided, to double check that the model answers properly.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What is the daily job of a Cloud Advocate at Microsoft?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As per our instructions, the model is not try to guess an answer for this question, because it cannot retrieve anything related in the validated sources.</a:t>
            </a:r>
          </a:p>
          <a:p>
            <a:endParaRPr lang="en-US" dirty="0"/>
          </a:p>
        </p:txBody>
      </p:sp>
      <p:sp>
        <p:nvSpPr>
          <p:cNvPr id="4" name="Slide Number Placeholder 3"/>
          <p:cNvSpPr>
            <a:spLocks noGrp="1"/>
          </p:cNvSpPr>
          <p:nvPr>
            <p:ph type="sldNum" sz="quarter" idx="5"/>
          </p:nvPr>
        </p:nvSpPr>
        <p:spPr/>
        <p:txBody>
          <a:bodyPr/>
          <a:lstStyle/>
          <a:p>
            <a:fld id="{70F569B9-ED4A-4B9F-B0B1-8B236FE927F8}" type="slidenum">
              <a:rPr lang="en-US" smtClean="0"/>
              <a:t>28</a:t>
            </a:fld>
            <a:endParaRPr lang="en-US"/>
          </a:p>
        </p:txBody>
      </p:sp>
    </p:spTree>
    <p:extLst>
      <p:ext uri="{BB962C8B-B14F-4D97-AF65-F5344CB8AC3E}">
        <p14:creationId xmlns:p14="http://schemas.microsoft.com/office/powerpoint/2010/main" val="31701016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840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The Azure AI platform looked like this … a great set of service to target both data scientists and AI developers across all industries </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Starting at the bottom of the screen we have Azure machine learning </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Moving up the platform levels we have cognitive services</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Finally at Build 2021 a new category was formed Applied AI services – from customer feedback</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We had a good AI platform that served customer at different levels using cloud AI technologies </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Then in November 2021 Microsoft introduced Azure Open AI Service – these capabilities behind the scenes are being built into Microsoft first party products</a:t>
            </a:r>
          </a:p>
          <a:p>
            <a:pPr marL="0" marR="0">
              <a:lnSpc>
                <a:spcPct val="115000"/>
              </a:lnSpc>
              <a:spcBef>
                <a:spcPts val="0"/>
              </a:spcBef>
              <a:spcAft>
                <a:spcPts val="0"/>
              </a:spcAft>
            </a:pPr>
            <a:endParaRPr lang="en-US" dirty="0"/>
          </a:p>
          <a:p>
            <a:pPr marL="0" marR="0">
              <a:lnSpc>
                <a:spcPct val="115000"/>
              </a:lnSpc>
              <a:spcBef>
                <a:spcPts val="0"/>
              </a:spcBef>
              <a:spcAft>
                <a:spcPts val="0"/>
              </a:spcAft>
            </a:pPr>
            <a:r>
              <a:rPr lang="en-US" dirty="0"/>
              <a:t>January 2023 – Open AI Generally available with Chat GPT release quickly afterwards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81086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output of a generative AI model is not perfect and sometimes the creativity of the model can work against it can, resulting in an output which is a combination of words that the human user can interpret as a mystification of reality or it can be offensive. In those cases we talk about model’s hallucinations. We’ve covered how a large language model works to highlight that behind what looks like magic that’s no more than a statistical model. Generative AI is not intelligent (at least in the more comprehensive definition of intelligence, including critical and creative reasoning or emotional intelligence); it is not deterministic, since as we explained beforehand it adds a certain degree of randomness when selecting the next token to output; it is not trustworthy, since hallucinations, such as erroneous references, content, and statements, may be combined with correct information, and presented in a persuasive and confident manner, making their identification difficult without close inspection and effortful fact-checking.</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It is not able to understand language or math and it doesn’t know fact that are not in its training dataset (for example GPT-3 doesn’t know about Queen Elizabeth’s death).</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we work with those kind of technologies, it’s very important to know not only the power and the capabilities but also the limitations. Especially because those limitations might have significant social impacts when this technology is applied in sensitive scenarios.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961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We have a few tools to mitigate the impact of hallucinations:</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Designing effective prompt, as the ones used in the demo, enabling the model to customize the answers for our scenario and our users</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Providing (through the prompt) validated data sources and ask the model to cite them in the answer, in a way that the users can double check the correctness of the information on their own</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a:effectLst/>
                <a:latin typeface="Calibri" panose="020F0502020204030204" pitchFamily="34" charset="0"/>
                <a:ea typeface="Calibri" panose="020F0502020204030204" pitchFamily="34" charset="0"/>
                <a:cs typeface="Times New Roman" panose="02020603050405020304" pitchFamily="18" charset="0"/>
              </a:rPr>
              <a:t>Tweaking parameters – like temperature which handles the degree of randomness or max length of the output); Applying content-filtering: AOAI service includes a content management system based on an ensemble of classification models aimed at detecting misuse on the prompt and on the output of the model. Applying those filters into your application that uses the model, you can reduce the risk of harmful use of it.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4575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5000"/>
              </a:lnSpc>
              <a:spcBef>
                <a:spcPts val="0"/>
              </a:spcBef>
              <a:spcAft>
                <a:spcPts val="800"/>
              </a:spcAft>
            </a:pPr>
            <a:endParaRPr lang="en-US" sz="1800">
              <a:effectLst/>
              <a:latin typeface="Segoe UI"/>
              <a:ea typeface="Calibri" panose="020F0502020204030204" pitchFamily="34" charset="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95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35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436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Why is everyone talking about generative AI today? We probably haven’t seen a similar media phenomenon since the birth of Social Networks or the smartphones market launch or even before, with the birth of Internet. </a:t>
            </a: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All those mediatic booms have a common factor: they have the power to revolutionize our society and our day-to-day lives – which means they don’t have only an impact in the technology domain but also in the social one. However, today that the majority of people on the globe has access to Internet, to smartphones and to social media, the speed with which the AI market progresses, and the news reach the users is infinitely greater.</a:t>
            </a: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As always visualization helps a lot to makes things clearer, with this graph is easier to grasp the reason behind the media hype, since we can see how faster becomes the technology adoption for technologies born after year 2005, like social media, smartphones and tablets, with respect to older technologies like Power Steering and Microwaves. Even looking at more recent technologies – invented in the last decade of the old century or in the early years of the new one, like Internet and </a:t>
            </a:r>
            <a:r>
              <a:rPr lang="en-US" sz="1200" kern="100" dirty="0" err="1">
                <a:effectLst/>
                <a:latin typeface="Calibri" panose="020F0502020204030204" pitchFamily="34" charset="0"/>
                <a:ea typeface="Calibri" panose="020F0502020204030204" pitchFamily="34" charset="0"/>
                <a:cs typeface="Times New Roman" panose="02020603050405020304" pitchFamily="18" charset="0"/>
              </a:rPr>
              <a:t>MicroComputer</a:t>
            </a: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 the adoption curves are way more gentle and less steep than today.</a:t>
            </a:r>
          </a:p>
          <a:p>
            <a:pPr marL="0" marR="0">
              <a:lnSpc>
                <a:spcPct val="107000"/>
              </a:lnSpc>
              <a:spcBef>
                <a:spcPts val="0"/>
              </a:spcBef>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Looking around, we can easily predict how this trend will be confirmed by technologies powered by Generative AI, whose speed of adoption could be the highest we’ve ever seen.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fld id="{F43ED841-078D-4814-8BEE-1F1F3F6D6404}" type="slidenum">
              <a:rPr lang="en-US" smtClean="0"/>
              <a:t>5</a:t>
            </a:fld>
            <a:endParaRPr lang="en-US"/>
          </a:p>
        </p:txBody>
      </p:sp>
    </p:spTree>
    <p:extLst>
      <p:ext uri="{BB962C8B-B14F-4D97-AF65-F5344CB8AC3E}">
        <p14:creationId xmlns:p14="http://schemas.microsoft.com/office/powerpoint/2010/main" val="3386564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go over just a few of the updates that have been announced in the last few months:</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Jun 22: GitHub Copilot, an AI-empowered pair programmer has been unleashed for all developers and available on the most common IDEs;</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Oct 22: the birth of Microsoft designer, enabling content creator to generate high quality graphics and illustrations using AI;</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Jan 2023: Azure OpenAI service, enabling the access of Azure customers to OpenAI models, is generally available and a reinforced partnership between OpenAI and Microsoft is announced, with all the workloads running on Azure</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Feb 2023: The new Microsoft Bing, with search capabilities empowered by generative AI, has become available</a:t>
            </a:r>
          </a:p>
          <a:p>
            <a:pPr marL="342900" marR="0" lvl="0" indent="-342900">
              <a:lnSpc>
                <a:spcPct val="107000"/>
              </a:lnSpc>
              <a:spcBef>
                <a:spcPts val="0"/>
              </a:spcBef>
              <a:spcAft>
                <a:spcPts val="800"/>
              </a:spcAft>
              <a:buFont typeface="Times New Roman" panose="02020603050405020304" pitchFamily="18" charset="0"/>
              <a:buChar char="-"/>
              <a:tabLst>
                <a:tab pos="457200" algn="l"/>
              </a:tabLs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March 2023: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and GPT4 families of models have been added to the AOAI service offering; Microsoft 365 suite included some preview AI-empowered features (called Copilot) able to revolutionize the way of working and interacting with office tools; GitHub Copilot introduced new preview features, including a chat experience powered by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can expect lots of new incredible updates in the following months.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Good blog link for release details: </a:t>
            </a:r>
            <a:r>
              <a:rPr lang="en-US" dirty="0">
                <a:hlinkClick r:id="rId3"/>
              </a:rPr>
              <a:t>General availability of Azure OpenAI Service expands access to large, advanced AI models with added enterprise benefits | Azure Blog and Updates | Microsoft Azure</a:t>
            </a:r>
            <a:endParaRPr lang="en-US" i="0" dirty="0"/>
          </a:p>
        </p:txBody>
      </p:sp>
      <p:sp>
        <p:nvSpPr>
          <p:cNvPr id="4" name="Slide Number Placeholder 3"/>
          <p:cNvSpPr>
            <a:spLocks noGrp="1"/>
          </p:cNvSpPr>
          <p:nvPr>
            <p:ph type="sldNum" sz="quarter" idx="5"/>
          </p:nvPr>
        </p:nvSpPr>
        <p:spPr/>
        <p:txBody>
          <a:bodyPr/>
          <a:lstStyle/>
          <a:p>
            <a:fld id="{F43ED841-078D-4814-8BEE-1F1F3F6D6404}" type="slidenum">
              <a:rPr lang="en-US" smtClean="0"/>
              <a:t>6</a:t>
            </a:fld>
            <a:endParaRPr lang="en-US"/>
          </a:p>
        </p:txBody>
      </p:sp>
    </p:spTree>
    <p:extLst>
      <p:ext uri="{BB962C8B-B14F-4D97-AF65-F5344CB8AC3E}">
        <p14:creationId xmlns:p14="http://schemas.microsoft.com/office/powerpoint/2010/main" val="1390464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understand what has changed and what all this hype is about, let’s do a step back and let’s try to define some basic pre-learnings about AI and natural language processing. If enlarge the time window, we can observe how things weren’t always so fast.</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first projects in the AI domain date back to 60s, when the first researchers began to explore the possibility to create machines able to replicate some of the human cognitive capabilities, like the conversation. </a:t>
            </a:r>
            <a:r>
              <a:rPr lang="en-US" sz="2800" b="0" i="0" dirty="0">
                <a:solidFill>
                  <a:srgbClr val="24292F"/>
                </a:solidFill>
                <a:effectLst/>
                <a:latin typeface="-apple-system"/>
              </a:rPr>
              <a:t>Initially, symbolic reasoning was a prevalent approach, and it led to a number of important successes, such as Eliza, the 1</a:t>
            </a:r>
            <a:r>
              <a:rPr lang="en-US" sz="2800" b="0" i="0" baseline="30000" dirty="0">
                <a:solidFill>
                  <a:srgbClr val="24292F"/>
                </a:solidFill>
                <a:effectLst/>
                <a:latin typeface="-apple-system"/>
              </a:rPr>
              <a:t>st</a:t>
            </a:r>
            <a:r>
              <a:rPr lang="en-US" sz="2800" b="0" i="0" dirty="0">
                <a:solidFill>
                  <a:srgbClr val="24292F"/>
                </a:solidFill>
                <a:effectLst/>
                <a:latin typeface="-apple-system"/>
              </a:rPr>
              <a:t> type written chatbot acting as a psychiatrist. However, it soon became clear that such approach does not scale well. Extracting the knowledge from an expert, representing it in a computer, and keeping that knowledgebase accurate turns out to be a very complex task, and too expensive to be practical in many cases. This led to so-called </a:t>
            </a:r>
            <a:r>
              <a:rPr lang="en-US" sz="2800" b="0" i="0" u="none" strike="noStrike" dirty="0">
                <a:effectLst/>
                <a:latin typeface="-apple-system"/>
                <a:hlinkClick r:id="rId3"/>
              </a:rPr>
              <a:t>AI Winter</a:t>
            </a:r>
            <a:r>
              <a:rPr lang="en-US" sz="2800" b="0" i="0" dirty="0">
                <a:solidFill>
                  <a:srgbClr val="24292F"/>
                </a:solidFill>
                <a:effectLst/>
                <a:latin typeface="-apple-system"/>
              </a:rPr>
              <a:t> in the 1970s.</a:t>
            </a:r>
          </a:p>
          <a:p>
            <a:pPr marL="0" marR="0">
              <a:lnSpc>
                <a:spcPct val="107000"/>
              </a:lnSpc>
              <a:spcBef>
                <a:spcPts val="0"/>
              </a:spcBef>
              <a:spcAft>
                <a:spcPts val="800"/>
              </a:spcAft>
            </a:pPr>
            <a:r>
              <a:rPr lang="en-US" sz="2800" b="0" i="0" kern="100" dirty="0">
                <a:solidFill>
                  <a:srgbClr val="24292F"/>
                </a:solidFill>
                <a:effectLst/>
                <a:latin typeface="-apple-system"/>
                <a:ea typeface="Calibri" panose="020F0502020204030204" pitchFamily="34" charset="0"/>
                <a:cs typeface="Times New Roman" panose="02020603050405020304" pitchFamily="18" charset="0"/>
              </a:rPr>
              <a:t>A turning point arrives during 90s, with the technological evolution of the </a:t>
            </a:r>
            <a:r>
              <a:rPr lang="en-US" sz="2800" b="0" i="0" kern="100" dirty="0" err="1">
                <a:solidFill>
                  <a:srgbClr val="24292F"/>
                </a:solidFill>
                <a:effectLst/>
                <a:latin typeface="-apple-system"/>
                <a:ea typeface="Calibri" panose="020F0502020204030204" pitchFamily="34" charset="0"/>
                <a:cs typeface="Times New Roman" panose="02020603050405020304" pitchFamily="18" charset="0"/>
              </a:rPr>
              <a:t>hw</a:t>
            </a:r>
            <a:r>
              <a:rPr lang="en-US" sz="2800" b="0" i="0" kern="100" dirty="0">
                <a:solidFill>
                  <a:srgbClr val="24292F"/>
                </a:solidFill>
                <a:effectLst/>
                <a:latin typeface="-apple-system"/>
                <a:ea typeface="Calibri" panose="020F0502020204030204" pitchFamily="34" charset="0"/>
                <a:cs typeface="Times New Roman" panose="02020603050405020304" pitchFamily="18" charset="0"/>
              </a:rPr>
              <a:t> (cheaper and most capable to handle large amount of data), together with the creation of new algorithms, classified as machine learning, able to learn patterns from data, without being explicitly programmed with specific instructions. In particular,  new statistical models, called neural networks – inspired by the biological structure of the brain, made up of inter-connected neurons – gave a boost to the AI research development, being able to work well also with more complex inputs (not only categories or numbers) like images and audio. This statistical models, belonging to a subgroup of ML called DL, benefited also of the availability of more powerful type of elaboration unit, GPUs.</a:t>
            </a:r>
          </a:p>
          <a:p>
            <a:pPr marL="0" marR="0">
              <a:lnSpc>
                <a:spcPct val="107000"/>
              </a:lnSpc>
              <a:spcBef>
                <a:spcPts val="0"/>
              </a:spcBef>
              <a:spcAft>
                <a:spcPts val="800"/>
              </a:spcAft>
            </a:pPr>
            <a:r>
              <a:rPr lang="en-US" sz="2800" b="0" i="0" kern="100" dirty="0">
                <a:solidFill>
                  <a:srgbClr val="24292F"/>
                </a:solidFill>
                <a:effectLst/>
                <a:latin typeface="-apple-system"/>
                <a:ea typeface="Calibri" panose="020F0502020204030204" pitchFamily="34" charset="0"/>
                <a:cs typeface="Times New Roman" panose="02020603050405020304" pitchFamily="18" charset="0"/>
              </a:rPr>
              <a:t>The modern virtual assistants born in 2010s, like Siri, Cortana and Google Assistant, are also built upon language models based on NNs. They are very proficient in a subdomain of AI known as Natural Language processing, the capability of a machine of processing and interpreting the human language; identified a specific need in the input request from the user they are also able to pair it with a suitable answer (retrieved via web search or in a list of pre-defined answers). </a:t>
            </a:r>
          </a:p>
          <a:p>
            <a:pPr marL="0" marR="0">
              <a:lnSpc>
                <a:spcPct val="107000"/>
              </a:lnSpc>
              <a:spcBef>
                <a:spcPts val="0"/>
              </a:spcBef>
              <a:spcAft>
                <a:spcPts val="800"/>
              </a:spcAft>
            </a:pPr>
            <a:r>
              <a:rPr lang="en-US" sz="2800" b="0" i="0" kern="100" dirty="0">
                <a:solidFill>
                  <a:srgbClr val="24292F"/>
                </a:solidFill>
                <a:effectLst/>
                <a:latin typeface="-apple-system"/>
                <a:ea typeface="Calibri" panose="020F0502020204030204" pitchFamily="34" charset="0"/>
                <a:cs typeface="Times New Roman" panose="02020603050405020304" pitchFamily="18" charset="0"/>
              </a:rPr>
              <a:t>Generative AI is the cutting-edge technology in this field nowadays, and it is able to generate examples starting from a huge amount of data used to train a model (and when I say huge, I think about all the data publicly accessible on Internet). There’s why we talk about large models, because of the amount of data used for their training and because of the number of calculations they are able to handle at the same time. The examples those models are able to create could be of different type, and we will see it in more details, from text to code, to images. In the image you see the output of a large language model when asking if it can write a poetry.</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1199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Let’s cover a bit what’s behind the scenes of a language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FF275C-878B-4F75-ADB6-1BCA20CE40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747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start by explaining how a neural network processes a sentence.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First of all, let me say that we are talking about statistical models, so it could be intuitive as those models work better with numbers more than words. So the 1</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challenge to face is: how to convert words in numbers?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There are 3 fundamental step to do that: 1</a:t>
            </a:r>
            <a:r>
              <a:rPr lang="en-US" sz="1800" kern="1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one – starting from a text, split it into smaller pieces – know as tokens. Now a token has a dimension which vary from a language to another, but that usually is between a character and a word. But to make things simple in this explanation we will be using the terms token and word interchangeably.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Once the text is split into tokens, we can build a dictionary such that every word is mapped with a number. There are multiple algorithms that do this kind of embeddings, a very popular one is called bag of words and create those mappings by taking into account the frequency of each word within the text.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5/29/2023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170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9.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0.xml"/><Relationship Id="rId4" Type="http://schemas.openxmlformats.org/officeDocument/2006/relationships/image" Target="../media/image5.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0.xml"/><Relationship Id="rId4" Type="http://schemas.openxmlformats.org/officeDocument/2006/relationships/image" Target="../media/image1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2.jpeg"/><Relationship Id="rId1" Type="http://schemas.openxmlformats.org/officeDocument/2006/relationships/slideMaster" Target="../slideMasters/slideMaster10.xml"/><Relationship Id="rId5" Type="http://schemas.openxmlformats.org/officeDocument/2006/relationships/image" Target="../media/image20.jpeg"/><Relationship Id="rId4" Type="http://schemas.openxmlformats.org/officeDocument/2006/relationships/image" Target="../media/image17.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324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bulletted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66037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27441395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 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309DE5-A9B6-49AF-9F6E-18673C7092DF}"/>
              </a:ext>
              <a:ext uri="{C183D7F6-B498-43B3-948B-1728B52AA6E4}">
                <adec:decorative xmlns:adec="http://schemas.microsoft.com/office/drawing/2017/decorative" val="1"/>
              </a:ext>
            </a:extLst>
          </p:cNvPr>
          <p:cNvPicPr>
            <a:picLocks noChangeAspect="1"/>
          </p:cNvPicPr>
          <p:nvPr userDrawn="1"/>
        </p:nvPicPr>
        <p:blipFill rotWithShape="1">
          <a:blip r:embed="rId2"/>
          <a:srcRect l="953" t="953" r="953" b="953"/>
          <a:stretch/>
        </p:blipFill>
        <p:spPr>
          <a:xfrm>
            <a:off x="0" y="0"/>
            <a:ext cx="12192000" cy="6858000"/>
          </a:xfrm>
          <a:prstGeom prst="rect">
            <a:avLst/>
          </a:prstGeom>
        </p:spPr>
      </p:pic>
      <p:pic>
        <p:nvPicPr>
          <p:cNvPr id="6" name="Picture 5" descr="Microsoft Build">
            <a:extLst>
              <a:ext uri="{FF2B5EF4-FFF2-40B4-BE49-F238E27FC236}">
                <a16:creationId xmlns:a16="http://schemas.microsoft.com/office/drawing/2014/main" id="{98AA39A4-BBDC-4839-BBE1-715A8D0F0E4A}"/>
              </a:ext>
            </a:extLst>
          </p:cNvPr>
          <p:cNvPicPr>
            <a:picLocks noChangeAspect="1"/>
          </p:cNvPicPr>
          <p:nvPr userDrawn="1"/>
        </p:nvPicPr>
        <p:blipFill>
          <a:blip r:embed="rId3"/>
          <a:stretch>
            <a:fillRect/>
          </a:stretch>
        </p:blipFill>
        <p:spPr>
          <a:xfrm>
            <a:off x="-57355" y="2087764"/>
            <a:ext cx="4730906" cy="2682472"/>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488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783736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466170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379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77568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3814192"/>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5486590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0502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56234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865114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82182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50822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500740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257476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483813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034959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78502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35279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46785"/>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64489963"/>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55876589"/>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3096089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81718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66092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83014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2452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7059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14396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590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5457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3369114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278822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4201" y="457200"/>
            <a:ext cx="11025188" cy="553998"/>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77080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722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2788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29/05/2023</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160202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34" Type="http://schemas.openxmlformats.org/officeDocument/2006/relationships/image" Target="../media/image1.emf"/><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theme" Target="../theme/theme1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image" Target="../media/image9.png"/><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image" Target="../media/image8.jpeg"/><Relationship Id="rId8"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47.xml"/><Relationship Id="rId1" Type="http://schemas.openxmlformats.org/officeDocument/2006/relationships/slideLayout" Target="../slideLayouts/slideLayout46.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48.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49.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theme" Target="../theme/theme14.xml"/><Relationship Id="rId1" Type="http://schemas.openxmlformats.org/officeDocument/2006/relationships/slideLayout" Target="../slideLayouts/slideLayout50.xml"/><Relationship Id="rId4" Type="http://schemas.openxmlformats.org/officeDocument/2006/relationships/image" Target="../media/image23.sv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7.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7.xml"/><Relationship Id="rId1" Type="http://schemas.openxmlformats.org/officeDocument/2006/relationships/slideLayout" Target="../slideLayouts/slideLayout10.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8.xml"/><Relationship Id="rId1" Type="http://schemas.openxmlformats.org/officeDocument/2006/relationships/slideLayout" Target="../slideLayouts/slideLayout11.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961" r:id="rId1"/>
    <p:sldLayoutId id="2147495962" r:id="rId2"/>
    <p:sldLayoutId id="2147495575" r:id="rId3"/>
    <p:sldLayoutId id="2147495573" r:id="rId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5"/>
          <a:srcRect l="52412" r="13395"/>
          <a:stretch/>
        </p:blipFill>
        <p:spPr>
          <a:xfrm>
            <a:off x="1" y="0"/>
            <a:ext cx="4168773" cy="6857999"/>
          </a:xfrm>
          <a:prstGeom prst="rect">
            <a:avLst/>
          </a:prstGeom>
        </p:spPr>
      </p:pic>
      <p:pic>
        <p:nvPicPr>
          <p:cNvPr id="12" name="Picture 11" descr="A picture containing blur, night sky&#10;&#10;Description automatically generated">
            <a:extLst>
              <a:ext uri="{FF2B5EF4-FFF2-40B4-BE49-F238E27FC236}">
                <a16:creationId xmlns:a16="http://schemas.microsoft.com/office/drawing/2014/main" id="{12A606C9-CD81-49AE-A916-8B38F39C9AD4}"/>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a:stretch/>
        </p:blipFill>
        <p:spPr>
          <a:xfrm flipH="1">
            <a:off x="0" y="0"/>
            <a:ext cx="4170628" cy="6858000"/>
          </a:xfrm>
          <a:prstGeom prst="rect">
            <a:avLst/>
          </a:prstGeom>
        </p:spPr>
      </p:pic>
    </p:spTree>
    <p:extLst>
      <p:ext uri="{BB962C8B-B14F-4D97-AF65-F5344CB8AC3E}">
        <p14:creationId xmlns:p14="http://schemas.microsoft.com/office/powerpoint/2010/main" val="1810680813"/>
      </p:ext>
    </p:extLst>
  </p:cSld>
  <p:clrMap bg1="dk1" tx1="lt1" bg2="dk2" tx2="lt2" accent1="accent1" accent2="accent2" accent3="accent3" accent4="accent4" accent5="accent5" accent6="accent6" hlink="hlink" folHlink="folHlink"/>
  <p:sldLayoutIdLst>
    <p:sldLayoutId id="2147496480" r:id="rId1"/>
    <p:sldLayoutId id="2147496481" r:id="rId2"/>
    <p:sldLayoutId id="2147496482" r:id="rId3"/>
    <p:sldLayoutId id="2147496483" r:id="rId4"/>
    <p:sldLayoutId id="2147496484" r:id="rId5"/>
    <p:sldLayoutId id="2147496485" r:id="rId6"/>
    <p:sldLayoutId id="2147496486" r:id="rId7"/>
    <p:sldLayoutId id="2147496487" r:id="rId8"/>
    <p:sldLayoutId id="2147496488" r:id="rId9"/>
    <p:sldLayoutId id="2147496489" r:id="rId10"/>
    <p:sldLayoutId id="2147496490" r:id="rId11"/>
    <p:sldLayoutId id="2147496491" r:id="rId12"/>
    <p:sldLayoutId id="2147496492" r:id="rId13"/>
    <p:sldLayoutId id="2147496493" r:id="rId14"/>
    <p:sldLayoutId id="2147496494" r:id="rId15"/>
    <p:sldLayoutId id="2147496495" r:id="rId16"/>
    <p:sldLayoutId id="2147496496" r:id="rId17"/>
    <p:sldLayoutId id="2147496497" r:id="rId18"/>
    <p:sldLayoutId id="2147496498" r:id="rId19"/>
    <p:sldLayoutId id="2147496499" r:id="rId20"/>
    <p:sldLayoutId id="2147496500" r:id="rId21"/>
    <p:sldLayoutId id="2147496501" r:id="rId22"/>
    <p:sldLayoutId id="2147496502" r:id="rId23"/>
    <p:sldLayoutId id="2147496503" r:id="rId24"/>
    <p:sldLayoutId id="2147496504" r:id="rId25"/>
    <p:sldLayoutId id="2147496505" r:id="rId26"/>
    <p:sldLayoutId id="2147496506" r:id="rId27"/>
    <p:sldLayoutId id="2147496507" r:id="rId28"/>
    <p:sldLayoutId id="2147496508" r:id="rId29"/>
    <p:sldLayoutId id="2147496509" r:id="rId30"/>
    <p:sldLayoutId id="2147496510" r:id="rId31"/>
    <p:sldLayoutId id="214749651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960" r:id="rId1"/>
    <p:sldLayoutId id="2147496513" r:id="rId2"/>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65820010"/>
      </p:ext>
    </p:extLst>
  </p:cSld>
  <p:clrMap bg1="dk1" tx1="lt1" bg2="dk2" tx2="lt2" accent1="accent1" accent2="accent2" accent3="accent3" accent4="accent4" accent5="accent5" accent6="accent6" hlink="hlink" folHlink="folHlink"/>
  <p:sldLayoutIdLst>
    <p:sldLayoutId id="214749681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4415784"/>
      </p:ext>
    </p:extLst>
  </p:cSld>
  <p:clrMap bg1="dk1" tx1="lt1" bg2="dk2" tx2="lt2" accent1="accent1" accent2="accent2" accent3="accent3" accent4="accent4" accent5="accent5" accent6="accent6" hlink="hlink" folHlink="folHlink"/>
  <p:sldLayoutIdLst>
    <p:sldLayoutId id="214749672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1952796935"/>
      </p:ext>
    </p:extLst>
  </p:cSld>
  <p:clrMap bg1="lt1" tx1="dk1" bg2="lt2" tx2="dk2" accent1="accent1" accent2="accent2" accent3="accent3" accent4="accent4" accent5="accent5" accent6="accent6" hlink="hlink" folHlink="folHlink"/>
  <p:sldLayoutIdLst>
    <p:sldLayoutId id="2147496461" r:id="rId1"/>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65" r:id="rId1"/>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1"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userDrawn="1">
          <p15:clr>
            <a:srgbClr val="5ACBF0"/>
          </p15:clr>
        </p15:guide>
        <p15:guide id="2" pos="170" userDrawn="1">
          <p15:clr>
            <a:srgbClr val="5ACBF0"/>
          </p15:clr>
        </p15:guide>
        <p15:guide id="3" pos="734" userDrawn="1">
          <p15:clr>
            <a:srgbClr val="5ACBF0"/>
          </p15:clr>
        </p15:guide>
        <p15:guide id="4" pos="1299" userDrawn="1">
          <p15:clr>
            <a:srgbClr val="5ACBF0"/>
          </p15:clr>
        </p15:guide>
        <p15:guide id="5" pos="1864" userDrawn="1">
          <p15:clr>
            <a:srgbClr val="5ACBF0"/>
          </p15:clr>
        </p15:guide>
        <p15:guide id="6" pos="2428" userDrawn="1">
          <p15:clr>
            <a:srgbClr val="5ACBF0"/>
          </p15:clr>
        </p15:guide>
        <p15:guide id="7" pos="2993" userDrawn="1">
          <p15:clr>
            <a:srgbClr val="5ACBF0"/>
          </p15:clr>
        </p15:guide>
        <p15:guide id="8" pos="3558" userDrawn="1">
          <p15:clr>
            <a:srgbClr val="5ACBF0"/>
          </p15:clr>
        </p15:guide>
        <p15:guide id="9" pos="4122" userDrawn="1">
          <p15:clr>
            <a:srgbClr val="5ACBF0"/>
          </p15:clr>
        </p15:guide>
        <p15:guide id="10" pos="4687" userDrawn="1">
          <p15:clr>
            <a:srgbClr val="5ACBF0"/>
          </p15:clr>
        </p15:guide>
        <p15:guide id="11" pos="5252" userDrawn="1">
          <p15:clr>
            <a:srgbClr val="5ACBF0"/>
          </p15:clr>
        </p15:guide>
        <p15:guide id="12" pos="5816" userDrawn="1">
          <p15:clr>
            <a:srgbClr val="5ACBF0"/>
          </p15:clr>
        </p15:guide>
        <p15:guide id="13" pos="6381" userDrawn="1">
          <p15:clr>
            <a:srgbClr val="5ACBF0"/>
          </p15:clr>
        </p15:guide>
        <p15:guide id="14" pos="6946" userDrawn="1">
          <p15:clr>
            <a:srgbClr val="5ACBF0"/>
          </p15:clr>
        </p15:guide>
        <p15:guide id="15" pos="7510" userDrawn="1">
          <p15:clr>
            <a:srgbClr val="5ACBF0"/>
          </p15:clr>
        </p15:guide>
        <p15:guide id="16" pos="282" userDrawn="1">
          <p15:clr>
            <a:srgbClr val="C35EA4"/>
          </p15:clr>
        </p15:guide>
        <p15:guide id="17" pos="739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423913224"/>
      </p:ext>
    </p:extLst>
  </p:cSld>
  <p:clrMap bg1="dk1" tx1="lt1" bg2="dk2" tx2="lt2" accent1="accent1" accent2="accent2" accent3="accent3" accent4="accent4" accent5="accent5" accent6="accent6" hlink="hlink" folHlink="folHlink"/>
  <p:sldLayoutIdLst>
    <p:sldLayoutId id="2147483876" r:id="rId1"/>
    <p:sldLayoutId id="2147483886" r:id="rId2"/>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pxhere.com/en/photo/1534747"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AOAI-model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47.xml"/><Relationship Id="rId5" Type="http://schemas.openxmlformats.org/officeDocument/2006/relationships/image" Target="../media/image66.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4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sv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svg"/><Relationship Id="rId25" Type="http://schemas.openxmlformats.org/officeDocument/2006/relationships/image" Target="../media/image46.svg"/><Relationship Id="rId2" Type="http://schemas.openxmlformats.org/officeDocument/2006/relationships/notesSlide" Target="../notesSlides/notesSlide23.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sv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svg"/><Relationship Id="rId23" Type="http://schemas.openxmlformats.org/officeDocument/2006/relationships/image" Target="../media/image44.svg"/><Relationship Id="rId28" Type="http://schemas.openxmlformats.org/officeDocument/2006/relationships/image" Target="../media/image49.png"/><Relationship Id="rId10" Type="http://schemas.openxmlformats.org/officeDocument/2006/relationships/image" Target="../media/image31.sv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svg"/></Relationships>
</file>

<file path=ppt/slides/_rels/slide24.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3.sv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78.png"/><Relationship Id="rId11" Type="http://schemas.openxmlformats.org/officeDocument/2006/relationships/image" Target="../media/image82.png"/><Relationship Id="rId5" Type="http://schemas.openxmlformats.org/officeDocument/2006/relationships/image" Target="../media/image77.png"/><Relationship Id="rId10" Type="http://schemas.openxmlformats.org/officeDocument/2006/relationships/image" Target="../media/image81.svg"/><Relationship Id="rId4" Type="http://schemas.openxmlformats.org/officeDocument/2006/relationships/image" Target="../media/image76.png"/><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aka.ms/AOAI-models" TargetMode="External"/><Relationship Id="rId5" Type="http://schemas.openxmlformats.org/officeDocument/2006/relationships/image" Target="../media/image8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ChatGPT/Blo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hyperlink" Target="https://mymatetech.net/what-is-azure-app-service-fe0c7805b30b" TargetMode="External"/><Relationship Id="rId3" Type="http://schemas.openxmlformats.org/officeDocument/2006/relationships/image" Target="../media/image85.png"/><Relationship Id="rId7" Type="http://schemas.openxmlformats.org/officeDocument/2006/relationships/image" Target="../media/image36.svg"/><Relationship Id="rId12"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hyperlink" Target="https://azure.microsoft.com/en-us/get-started/services/virtual-machines/" TargetMode="External"/><Relationship Id="rId5" Type="http://schemas.openxmlformats.org/officeDocument/2006/relationships/image" Target="../media/image81.svg"/><Relationship Id="rId10" Type="http://schemas.openxmlformats.org/officeDocument/2006/relationships/image" Target="../media/image88.png"/><Relationship Id="rId4" Type="http://schemas.openxmlformats.org/officeDocument/2006/relationships/image" Target="../media/image32.png"/><Relationship Id="rId9" Type="http://schemas.openxmlformats.org/officeDocument/2006/relationships/image" Target="../media/image87.sv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sv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svg"/><Relationship Id="rId25" Type="http://schemas.openxmlformats.org/officeDocument/2006/relationships/image" Target="../media/image46.svg"/><Relationship Id="rId2" Type="http://schemas.openxmlformats.org/officeDocument/2006/relationships/notesSlide" Target="../notesSlides/notesSlide3.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sv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svg"/><Relationship Id="rId23" Type="http://schemas.openxmlformats.org/officeDocument/2006/relationships/image" Target="../media/image44.svg"/><Relationship Id="rId28" Type="http://schemas.openxmlformats.org/officeDocument/2006/relationships/image" Target="../media/image49.png"/><Relationship Id="rId10" Type="http://schemas.openxmlformats.org/officeDocument/2006/relationships/image" Target="../media/image31.svg"/><Relationship Id="rId19" Type="http://schemas.openxmlformats.org/officeDocument/2006/relationships/image" Target="../media/image40.sv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sv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slides/_rels/slide32.xml.rels><?xml version="1.0" encoding="UTF-8" standalone="yes"?>
<Relationships xmlns="http://schemas.openxmlformats.org/package/2006/relationships"><Relationship Id="rId8" Type="http://schemas.openxmlformats.org/officeDocument/2006/relationships/hyperlink" Target="https://learn.microsoft.com/en-us/training/modules/explore-azure-openai/" TargetMode="External"/><Relationship Id="rId3" Type="http://schemas.openxmlformats.org/officeDocument/2006/relationships/hyperlink" Target="https://github.com/openai/openai-cookbook/tree/main/examples" TargetMode="External"/><Relationship Id="rId7" Type="http://schemas.openxmlformats.org/officeDocument/2006/relationships/hyperlink" Target="https://github.com/Azure-Samples/azure-search-openai-demo/" TargetMode="External"/><Relationship Id="rId12" Type="http://schemas.openxmlformats.org/officeDocument/2006/relationships/hyperlink" Target="https://aka.ms/aoai/learn" TargetMode="External"/><Relationship Id="rId2" Type="http://schemas.openxmlformats.org/officeDocument/2006/relationships/notesSlide" Target="../notesSlides/notesSlide32.xml"/><Relationship Id="rId1" Type="http://schemas.openxmlformats.org/officeDocument/2006/relationships/slideLayout" Target="../slideLayouts/slideLayout48.xml"/><Relationship Id="rId6" Type="http://schemas.openxmlformats.org/officeDocument/2006/relationships/hyperlink" Target="https://techcommunity.microsoft.com/t5/ai-applied-ai-blog/revolutionize-your-enterprise-data-with-chatgpt-next-gen-apps-w/ba-p/3762087" TargetMode="External"/><Relationship Id="rId11" Type="http://schemas.openxmlformats.org/officeDocument/2006/relationships/hyperlink" Target="https://aka.ms/oai/access" TargetMode="External"/><Relationship Id="rId5" Type="http://schemas.openxmlformats.org/officeDocument/2006/relationships/hyperlink" Target="https://learn.microsoft.com/en-us/legal/cognitive-services/openai/data-privacy?context=%2Fazure%2Fcognitive-services%2Fopenai%2Fcontext%2Fcontext" TargetMode="External"/><Relationship Id="rId10" Type="http://schemas.openxmlformats.org/officeDocument/2006/relationships/hyperlink" Target="https://azure.microsoft.com/en-us/free/cognitive-services/" TargetMode="External"/><Relationship Id="rId4" Type="http://schemas.openxmlformats.org/officeDocument/2006/relationships/hyperlink" Target="https://learn.microsoft.com/en-us/azure/cognitive-services/cognitive-services-support-options?context=%2Fazure%2Fcognitive-services%2Fopenai%2Fcontext%2Fcontext" TargetMode="External"/><Relationship Id="rId9" Type="http://schemas.openxmlformats.org/officeDocument/2006/relationships/hyperlink" Target="https://learn.microsoft.com/en-us/legal/cognitive-services/openai/transparency-note?context=%2Fazure%2Fcognitive-services%2Fopenai%2Fcontext%2Fcontex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www.visualcapitalist.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hyperlink" Target="https://www.podfeet.com/blog/tag/code/" TargetMode="External"/><Relationship Id="rId9"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484388" y="2690336"/>
            <a:ext cx="4442175" cy="923330"/>
          </a:xfrm>
        </p:spPr>
        <p:txBody>
          <a:bodyPr/>
          <a:lstStyle/>
          <a:p>
            <a:pPr algn="ctr"/>
            <a:r>
              <a:rPr lang="en-US" sz="3000" dirty="0"/>
              <a:t>A Gentle Introduction to Azure AI</a:t>
            </a:r>
          </a:p>
        </p:txBody>
      </p:sp>
      <p:sp>
        <p:nvSpPr>
          <p:cNvPr id="3" name="Title 1">
            <a:extLst>
              <a:ext uri="{FF2B5EF4-FFF2-40B4-BE49-F238E27FC236}">
                <a16:creationId xmlns:a16="http://schemas.microsoft.com/office/drawing/2014/main" id="{E3B34B1A-ED1D-D15B-81A8-299C290828D9}"/>
              </a:ext>
            </a:extLst>
          </p:cNvPr>
          <p:cNvSpPr txBox="1">
            <a:spLocks/>
          </p:cNvSpPr>
          <p:nvPr/>
        </p:nvSpPr>
        <p:spPr>
          <a:xfrm>
            <a:off x="328878" y="5751941"/>
            <a:ext cx="4442175" cy="738664"/>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r>
              <a:rPr lang="en-US" sz="2400" dirty="0"/>
              <a:t>Speaker 1: __</a:t>
            </a:r>
          </a:p>
          <a:p>
            <a:r>
              <a:rPr lang="en-US" sz="2400" dirty="0"/>
              <a:t>Speaker 2: __</a:t>
            </a:r>
          </a:p>
        </p:txBody>
      </p:sp>
    </p:spTree>
    <p:extLst>
      <p:ext uri="{BB962C8B-B14F-4D97-AF65-F5344CB8AC3E}">
        <p14:creationId xmlns:p14="http://schemas.microsoft.com/office/powerpoint/2010/main" val="202547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How a NN “understands” a sentence</a:t>
            </a: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7261A113-0D23-0FA4-469E-9C680A379A02}"/>
              </a:ext>
            </a:extLst>
          </p:cNvPr>
          <p:cNvSpPr txBox="1"/>
          <p:nvPr/>
        </p:nvSpPr>
        <p:spPr>
          <a:xfrm>
            <a:off x="1696940" y="1132252"/>
            <a:ext cx="9363539" cy="553998"/>
          </a:xfrm>
          <a:prstGeom prst="rect">
            <a:avLst/>
          </a:prstGeom>
          <a:noFill/>
        </p:spPr>
        <p:txBody>
          <a:bodyPr wrap="square" lIns="0" tIns="0" rIns="0" bIns="0" rtlCol="0">
            <a:spAutoFit/>
          </a:bodyPr>
          <a:lstStyle/>
          <a:p>
            <a:pPr algn="l"/>
            <a:r>
              <a:rPr lang="en-US" sz="3600" b="1">
                <a:solidFill>
                  <a:schemeClr val="accent1"/>
                </a:solidFill>
              </a:rPr>
              <a:t>He had tea and she drank iced coffee.</a:t>
            </a:r>
          </a:p>
        </p:txBody>
      </p:sp>
      <p:cxnSp>
        <p:nvCxnSpPr>
          <p:cNvPr id="10" name="Straight Connector 9">
            <a:extLst>
              <a:ext uri="{FF2B5EF4-FFF2-40B4-BE49-F238E27FC236}">
                <a16:creationId xmlns:a16="http://schemas.microsoft.com/office/drawing/2014/main" id="{BFD5D54B-C0D2-BA3B-A386-0D2ACC6B5732}"/>
              </a:ext>
            </a:extLst>
          </p:cNvPr>
          <p:cNvCxnSpPr/>
          <p:nvPr/>
        </p:nvCxnSpPr>
        <p:spPr>
          <a:xfrm>
            <a:off x="2363862"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DA1A89-1EC6-974C-67D2-E6D63DC82DF8}"/>
              </a:ext>
            </a:extLst>
          </p:cNvPr>
          <p:cNvCxnSpPr/>
          <p:nvPr/>
        </p:nvCxnSpPr>
        <p:spPr>
          <a:xfrm>
            <a:off x="328035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BB35AD-1762-C580-D54E-0EB23246885E}"/>
              </a:ext>
            </a:extLst>
          </p:cNvPr>
          <p:cNvCxnSpPr/>
          <p:nvPr/>
        </p:nvCxnSpPr>
        <p:spPr>
          <a:xfrm>
            <a:off x="4056963"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E76566-A72B-4469-7F09-DD510F4B9A96}"/>
              </a:ext>
            </a:extLst>
          </p:cNvPr>
          <p:cNvCxnSpPr/>
          <p:nvPr/>
        </p:nvCxnSpPr>
        <p:spPr>
          <a:xfrm>
            <a:off x="4996415"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C221A5-D968-F793-E919-EAB4147A7BB5}"/>
              </a:ext>
            </a:extLst>
          </p:cNvPr>
          <p:cNvCxnSpPr/>
          <p:nvPr/>
        </p:nvCxnSpPr>
        <p:spPr>
          <a:xfrm>
            <a:off x="5860711"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D206EC-0AD1-F03B-9113-595288DB808F}"/>
              </a:ext>
            </a:extLst>
          </p:cNvPr>
          <p:cNvCxnSpPr/>
          <p:nvPr/>
        </p:nvCxnSpPr>
        <p:spPr>
          <a:xfrm>
            <a:off x="7234399"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DC672A-D1CC-473D-F0D0-24803ADCF70F}"/>
              </a:ext>
            </a:extLst>
          </p:cNvPr>
          <p:cNvCxnSpPr/>
          <p:nvPr/>
        </p:nvCxnSpPr>
        <p:spPr>
          <a:xfrm>
            <a:off x="822813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374BEA-464A-4589-A0F5-10C8E7D8E7E2}"/>
              </a:ext>
            </a:extLst>
          </p:cNvPr>
          <p:cNvCxnSpPr/>
          <p:nvPr/>
        </p:nvCxnSpPr>
        <p:spPr>
          <a:xfrm>
            <a:off x="9631044"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24CA18A-8F65-21CF-D0D4-92522B797EC8}"/>
              </a:ext>
            </a:extLst>
          </p:cNvPr>
          <p:cNvCxnSpPr/>
          <p:nvPr/>
        </p:nvCxnSpPr>
        <p:spPr>
          <a:xfrm>
            <a:off x="9768833" y="1119726"/>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3998B7-8855-A622-6888-12D9B1A20339}"/>
              </a:ext>
            </a:extLst>
          </p:cNvPr>
          <p:cNvSpPr txBox="1"/>
          <p:nvPr/>
        </p:nvSpPr>
        <p:spPr>
          <a:xfrm>
            <a:off x="1900153" y="182474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27</a:t>
            </a:r>
          </a:p>
        </p:txBody>
      </p:sp>
      <p:sp>
        <p:nvSpPr>
          <p:cNvPr id="21" name="TextBox 20">
            <a:extLst>
              <a:ext uri="{FF2B5EF4-FFF2-40B4-BE49-F238E27FC236}">
                <a16:creationId xmlns:a16="http://schemas.microsoft.com/office/drawing/2014/main" id="{5332EAFC-8932-DC81-3498-C73BAF770799}"/>
              </a:ext>
            </a:extLst>
          </p:cNvPr>
          <p:cNvSpPr txBox="1"/>
          <p:nvPr/>
        </p:nvSpPr>
        <p:spPr>
          <a:xfrm>
            <a:off x="2678854"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24</a:t>
            </a:r>
          </a:p>
        </p:txBody>
      </p:sp>
      <p:sp>
        <p:nvSpPr>
          <p:cNvPr id="22" name="TextBox 21">
            <a:extLst>
              <a:ext uri="{FF2B5EF4-FFF2-40B4-BE49-F238E27FC236}">
                <a16:creationId xmlns:a16="http://schemas.microsoft.com/office/drawing/2014/main" id="{734CCEB8-EDD8-EE5A-B136-A14CAEEB5EDB}"/>
              </a:ext>
            </a:extLst>
          </p:cNvPr>
          <p:cNvSpPr txBox="1"/>
          <p:nvPr/>
        </p:nvSpPr>
        <p:spPr>
          <a:xfrm>
            <a:off x="3600106"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30</a:t>
            </a:r>
          </a:p>
        </p:txBody>
      </p:sp>
      <p:sp>
        <p:nvSpPr>
          <p:cNvPr id="23" name="TextBox 22">
            <a:extLst>
              <a:ext uri="{FF2B5EF4-FFF2-40B4-BE49-F238E27FC236}">
                <a16:creationId xmlns:a16="http://schemas.microsoft.com/office/drawing/2014/main" id="{EB337EE8-1769-31FB-6D9F-DDB38B873161}"/>
              </a:ext>
            </a:extLst>
          </p:cNvPr>
          <p:cNvSpPr txBox="1"/>
          <p:nvPr/>
        </p:nvSpPr>
        <p:spPr>
          <a:xfrm>
            <a:off x="4432498"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31</a:t>
            </a:r>
          </a:p>
        </p:txBody>
      </p:sp>
      <p:sp>
        <p:nvSpPr>
          <p:cNvPr id="24" name="TextBox 23">
            <a:extLst>
              <a:ext uri="{FF2B5EF4-FFF2-40B4-BE49-F238E27FC236}">
                <a16:creationId xmlns:a16="http://schemas.microsoft.com/office/drawing/2014/main" id="{E0FF42EB-FBC5-47F4-BBDF-817ADB7F239D}"/>
              </a:ext>
            </a:extLst>
          </p:cNvPr>
          <p:cNvSpPr txBox="1"/>
          <p:nvPr/>
        </p:nvSpPr>
        <p:spPr>
          <a:xfrm>
            <a:off x="5264890"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23</a:t>
            </a:r>
          </a:p>
        </p:txBody>
      </p:sp>
      <p:sp>
        <p:nvSpPr>
          <p:cNvPr id="25" name="TextBox 24">
            <a:extLst>
              <a:ext uri="{FF2B5EF4-FFF2-40B4-BE49-F238E27FC236}">
                <a16:creationId xmlns:a16="http://schemas.microsoft.com/office/drawing/2014/main" id="{A3696B2B-C4B8-E619-C6DD-016EC52CC2E6}"/>
              </a:ext>
            </a:extLst>
          </p:cNvPr>
          <p:cNvSpPr txBox="1"/>
          <p:nvPr/>
        </p:nvSpPr>
        <p:spPr>
          <a:xfrm>
            <a:off x="6378709" y="1818393"/>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28</a:t>
            </a:r>
          </a:p>
        </p:txBody>
      </p:sp>
      <p:sp>
        <p:nvSpPr>
          <p:cNvPr id="26" name="TextBox 25">
            <a:extLst>
              <a:ext uri="{FF2B5EF4-FFF2-40B4-BE49-F238E27FC236}">
                <a16:creationId xmlns:a16="http://schemas.microsoft.com/office/drawing/2014/main" id="{604D21DE-B0FE-F02C-69FA-330A871FB5FD}"/>
              </a:ext>
            </a:extLst>
          </p:cNvPr>
          <p:cNvSpPr txBox="1"/>
          <p:nvPr/>
        </p:nvSpPr>
        <p:spPr>
          <a:xfrm>
            <a:off x="7641061" y="181839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29</a:t>
            </a:r>
          </a:p>
        </p:txBody>
      </p:sp>
      <p:sp>
        <p:nvSpPr>
          <p:cNvPr id="27" name="TextBox 26">
            <a:extLst>
              <a:ext uri="{FF2B5EF4-FFF2-40B4-BE49-F238E27FC236}">
                <a16:creationId xmlns:a16="http://schemas.microsoft.com/office/drawing/2014/main" id="{837E8606-4824-FB1A-1D99-332D317CBCF9}"/>
              </a:ext>
            </a:extLst>
          </p:cNvPr>
          <p:cNvSpPr txBox="1"/>
          <p:nvPr/>
        </p:nvSpPr>
        <p:spPr>
          <a:xfrm>
            <a:off x="8850195"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25</a:t>
            </a:r>
          </a:p>
        </p:txBody>
      </p:sp>
      <p:sp>
        <p:nvSpPr>
          <p:cNvPr id="28" name="TextBox 27">
            <a:extLst>
              <a:ext uri="{FF2B5EF4-FFF2-40B4-BE49-F238E27FC236}">
                <a16:creationId xmlns:a16="http://schemas.microsoft.com/office/drawing/2014/main" id="{AF2B1A1A-9EA7-9794-EE76-054DCB98326F}"/>
              </a:ext>
            </a:extLst>
          </p:cNvPr>
          <p:cNvSpPr txBox="1"/>
          <p:nvPr/>
        </p:nvSpPr>
        <p:spPr>
          <a:xfrm>
            <a:off x="506970" y="6409093"/>
            <a:ext cx="10528460" cy="369332"/>
          </a:xfrm>
          <a:prstGeom prst="rect">
            <a:avLst/>
          </a:prstGeom>
          <a:noFill/>
        </p:spPr>
        <p:txBody>
          <a:bodyPr wrap="square" lIns="0" tIns="0" rIns="0" bIns="0" rtlCol="0">
            <a:spAutoFit/>
          </a:bodyPr>
          <a:lstStyle/>
          <a:p>
            <a:pPr algn="l"/>
            <a:r>
              <a:rPr lang="en-US" sz="2400">
                <a:gradFill>
                  <a:gsLst>
                    <a:gs pos="2917">
                      <a:schemeClr val="tx1"/>
                    </a:gs>
                    <a:gs pos="30000">
                      <a:schemeClr val="tx1"/>
                    </a:gs>
                  </a:gsLst>
                  <a:lin ang="5400000" scaled="0"/>
                </a:gradFill>
              </a:rPr>
              <a:t>2</a:t>
            </a:r>
            <a:r>
              <a:rPr lang="en-US" sz="2400" baseline="30000">
                <a:gradFill>
                  <a:gsLst>
                    <a:gs pos="2917">
                      <a:schemeClr val="tx1"/>
                    </a:gs>
                    <a:gs pos="30000">
                      <a:schemeClr val="tx1"/>
                    </a:gs>
                  </a:gsLst>
                  <a:lin ang="5400000" scaled="0"/>
                </a:gradFill>
              </a:rPr>
              <a:t>nd</a:t>
            </a:r>
            <a:r>
              <a:rPr lang="en-US" sz="2400">
                <a:gradFill>
                  <a:gsLst>
                    <a:gs pos="2917">
                      <a:schemeClr val="tx1"/>
                    </a:gs>
                    <a:gs pos="30000">
                      <a:schemeClr val="tx1"/>
                    </a:gs>
                  </a:gsLst>
                  <a:lin ang="5400000" scaled="0"/>
                </a:gradFill>
              </a:rPr>
              <a:t>: Standardize the length of your embedding space. </a:t>
            </a:r>
          </a:p>
        </p:txBody>
      </p:sp>
      <p:cxnSp>
        <p:nvCxnSpPr>
          <p:cNvPr id="3" name="Straight Arrow Connector 2">
            <a:extLst>
              <a:ext uri="{FF2B5EF4-FFF2-40B4-BE49-F238E27FC236}">
                <a16:creationId xmlns:a16="http://schemas.microsoft.com/office/drawing/2014/main" id="{BCCDEEFC-B8C6-8AB9-97D2-F0A11E95F30F}"/>
              </a:ext>
            </a:extLst>
          </p:cNvPr>
          <p:cNvCxnSpPr>
            <a:cxnSpLocks/>
          </p:cNvCxnSpPr>
          <p:nvPr/>
        </p:nvCxnSpPr>
        <p:spPr>
          <a:xfrm>
            <a:off x="5412259" y="2253501"/>
            <a:ext cx="0" cy="3519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7">
            <a:extLst>
              <a:ext uri="{FF2B5EF4-FFF2-40B4-BE49-F238E27FC236}">
                <a16:creationId xmlns:a16="http://schemas.microsoft.com/office/drawing/2014/main" id="{D7A256F7-D5D9-5A84-A8E5-06EF8FB5477F}"/>
              </a:ext>
            </a:extLst>
          </p:cNvPr>
          <p:cNvGraphicFramePr>
            <a:graphicFrameLocks noGrp="1"/>
          </p:cNvGraphicFramePr>
          <p:nvPr/>
        </p:nvGraphicFramePr>
        <p:xfrm>
          <a:off x="2692894" y="2741880"/>
          <a:ext cx="5438730" cy="370840"/>
        </p:xfrm>
        <a:graphic>
          <a:graphicData uri="http://schemas.openxmlformats.org/drawingml/2006/table">
            <a:tbl>
              <a:tblPr firstRow="1" bandRow="1">
                <a:tableStyleId>{5C22544A-7EE6-4342-B048-85BDC9FD1C3A}</a:tableStyleId>
              </a:tblPr>
              <a:tblGrid>
                <a:gridCol w="543873">
                  <a:extLst>
                    <a:ext uri="{9D8B030D-6E8A-4147-A177-3AD203B41FA5}">
                      <a16:colId xmlns:a16="http://schemas.microsoft.com/office/drawing/2014/main" val="13312146"/>
                    </a:ext>
                  </a:extLst>
                </a:gridCol>
                <a:gridCol w="543873">
                  <a:extLst>
                    <a:ext uri="{9D8B030D-6E8A-4147-A177-3AD203B41FA5}">
                      <a16:colId xmlns:a16="http://schemas.microsoft.com/office/drawing/2014/main" val="1523059266"/>
                    </a:ext>
                  </a:extLst>
                </a:gridCol>
                <a:gridCol w="543873">
                  <a:extLst>
                    <a:ext uri="{9D8B030D-6E8A-4147-A177-3AD203B41FA5}">
                      <a16:colId xmlns:a16="http://schemas.microsoft.com/office/drawing/2014/main" val="1802355923"/>
                    </a:ext>
                  </a:extLst>
                </a:gridCol>
                <a:gridCol w="543873">
                  <a:extLst>
                    <a:ext uri="{9D8B030D-6E8A-4147-A177-3AD203B41FA5}">
                      <a16:colId xmlns:a16="http://schemas.microsoft.com/office/drawing/2014/main" val="446842530"/>
                    </a:ext>
                  </a:extLst>
                </a:gridCol>
                <a:gridCol w="543873">
                  <a:extLst>
                    <a:ext uri="{9D8B030D-6E8A-4147-A177-3AD203B41FA5}">
                      <a16:colId xmlns:a16="http://schemas.microsoft.com/office/drawing/2014/main" val="1827949286"/>
                    </a:ext>
                  </a:extLst>
                </a:gridCol>
                <a:gridCol w="543873">
                  <a:extLst>
                    <a:ext uri="{9D8B030D-6E8A-4147-A177-3AD203B41FA5}">
                      <a16:colId xmlns:a16="http://schemas.microsoft.com/office/drawing/2014/main" val="3482976512"/>
                    </a:ext>
                  </a:extLst>
                </a:gridCol>
                <a:gridCol w="543873">
                  <a:extLst>
                    <a:ext uri="{9D8B030D-6E8A-4147-A177-3AD203B41FA5}">
                      <a16:colId xmlns:a16="http://schemas.microsoft.com/office/drawing/2014/main" val="835819356"/>
                    </a:ext>
                  </a:extLst>
                </a:gridCol>
                <a:gridCol w="543873">
                  <a:extLst>
                    <a:ext uri="{9D8B030D-6E8A-4147-A177-3AD203B41FA5}">
                      <a16:colId xmlns:a16="http://schemas.microsoft.com/office/drawing/2014/main" val="259430193"/>
                    </a:ext>
                  </a:extLst>
                </a:gridCol>
                <a:gridCol w="543873">
                  <a:extLst>
                    <a:ext uri="{9D8B030D-6E8A-4147-A177-3AD203B41FA5}">
                      <a16:colId xmlns:a16="http://schemas.microsoft.com/office/drawing/2014/main" val="1811528942"/>
                    </a:ext>
                  </a:extLst>
                </a:gridCol>
                <a:gridCol w="543873">
                  <a:extLst>
                    <a:ext uri="{9D8B030D-6E8A-4147-A177-3AD203B41FA5}">
                      <a16:colId xmlns:a16="http://schemas.microsoft.com/office/drawing/2014/main" val="3824257437"/>
                    </a:ext>
                  </a:extLst>
                </a:gridCol>
              </a:tblGrid>
              <a:tr h="370840">
                <a:tc>
                  <a:txBody>
                    <a:bodyPr/>
                    <a:lstStyle/>
                    <a:p>
                      <a:pPr algn="ctr"/>
                      <a:r>
                        <a:rPr lang="en-US"/>
                        <a:t>27</a:t>
                      </a:r>
                    </a:p>
                  </a:txBody>
                  <a:tcPr/>
                </a:tc>
                <a:tc>
                  <a:txBody>
                    <a:bodyPr/>
                    <a:lstStyle/>
                    <a:p>
                      <a:pPr algn="ctr"/>
                      <a:r>
                        <a:rPr lang="en-US"/>
                        <a:t>24</a:t>
                      </a:r>
                    </a:p>
                  </a:txBody>
                  <a:tcPr/>
                </a:tc>
                <a:tc>
                  <a:txBody>
                    <a:bodyPr/>
                    <a:lstStyle/>
                    <a:p>
                      <a:pPr algn="ctr"/>
                      <a:r>
                        <a:rPr lang="en-US"/>
                        <a:t>30</a:t>
                      </a:r>
                    </a:p>
                  </a:txBody>
                  <a:tcPr/>
                </a:tc>
                <a:tc>
                  <a:txBody>
                    <a:bodyPr/>
                    <a:lstStyle/>
                    <a:p>
                      <a:pPr algn="ctr"/>
                      <a:r>
                        <a:rPr lang="en-US"/>
                        <a:t>31</a:t>
                      </a:r>
                    </a:p>
                  </a:txBody>
                  <a:tcPr/>
                </a:tc>
                <a:tc>
                  <a:txBody>
                    <a:bodyPr/>
                    <a:lstStyle/>
                    <a:p>
                      <a:pPr algn="ctr"/>
                      <a:r>
                        <a:rPr lang="en-US"/>
                        <a:t>23</a:t>
                      </a:r>
                    </a:p>
                  </a:txBody>
                  <a:tcPr/>
                </a:tc>
                <a:tc>
                  <a:txBody>
                    <a:bodyPr/>
                    <a:lstStyle/>
                    <a:p>
                      <a:pPr algn="ctr"/>
                      <a:r>
                        <a:rPr lang="en-US"/>
                        <a:t>28</a:t>
                      </a:r>
                    </a:p>
                  </a:txBody>
                  <a:tcPr/>
                </a:tc>
                <a:tc>
                  <a:txBody>
                    <a:bodyPr/>
                    <a:lstStyle/>
                    <a:p>
                      <a:pPr algn="ctr"/>
                      <a:r>
                        <a:rPr lang="en-US"/>
                        <a:t>29</a:t>
                      </a:r>
                    </a:p>
                  </a:txBody>
                  <a:tcPr/>
                </a:tc>
                <a:tc>
                  <a:txBody>
                    <a:bodyPr/>
                    <a:lstStyle/>
                    <a:p>
                      <a:pPr algn="ctr"/>
                      <a:r>
                        <a:rPr lang="en-US"/>
                        <a:t>25</a:t>
                      </a:r>
                    </a:p>
                  </a:txBody>
                  <a:tcPr/>
                </a:tc>
                <a:tc>
                  <a:txBody>
                    <a:bodyPr/>
                    <a:lstStyle/>
                    <a:p>
                      <a:pPr algn="ctr"/>
                      <a:r>
                        <a:rPr lang="en-US"/>
                        <a:t>26</a:t>
                      </a:r>
                    </a:p>
                  </a:txBody>
                  <a:tcPr/>
                </a:tc>
                <a:tc>
                  <a:txBody>
                    <a:bodyPr/>
                    <a:lstStyle/>
                    <a:p>
                      <a:pPr algn="ctr"/>
                      <a:r>
                        <a:rPr lang="en-US"/>
                        <a:t>0</a:t>
                      </a:r>
                    </a:p>
                  </a:txBody>
                  <a:tcPr/>
                </a:tc>
                <a:extLst>
                  <a:ext uri="{0D108BD9-81ED-4DB2-BD59-A6C34878D82A}">
                    <a16:rowId xmlns:a16="http://schemas.microsoft.com/office/drawing/2014/main" val="4242097806"/>
                  </a:ext>
                </a:extLst>
              </a:tr>
            </a:tbl>
          </a:graphicData>
        </a:graphic>
      </p:graphicFrame>
      <p:sp>
        <p:nvSpPr>
          <p:cNvPr id="9" name="TextBox 8">
            <a:extLst>
              <a:ext uri="{FF2B5EF4-FFF2-40B4-BE49-F238E27FC236}">
                <a16:creationId xmlns:a16="http://schemas.microsoft.com/office/drawing/2014/main" id="{019AE9DA-3558-58E7-0D16-E5169BF7D350}"/>
              </a:ext>
            </a:extLst>
          </p:cNvPr>
          <p:cNvSpPr txBox="1"/>
          <p:nvPr/>
        </p:nvSpPr>
        <p:spPr>
          <a:xfrm>
            <a:off x="9540404" y="1843449"/>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26</a:t>
            </a:r>
          </a:p>
        </p:txBody>
      </p:sp>
      <p:sp>
        <p:nvSpPr>
          <p:cNvPr id="18" name="TextBox 17">
            <a:extLst>
              <a:ext uri="{FF2B5EF4-FFF2-40B4-BE49-F238E27FC236}">
                <a16:creationId xmlns:a16="http://schemas.microsoft.com/office/drawing/2014/main" id="{4A6DFC83-35CB-271B-EFD8-DA1652F0F41A}"/>
              </a:ext>
            </a:extLst>
          </p:cNvPr>
          <p:cNvSpPr txBox="1"/>
          <p:nvPr/>
        </p:nvSpPr>
        <p:spPr>
          <a:xfrm>
            <a:off x="8850194" y="2617941"/>
            <a:ext cx="2185235"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10-dimensional vector</a:t>
            </a:r>
          </a:p>
        </p:txBody>
      </p:sp>
    </p:spTree>
    <p:extLst>
      <p:ext uri="{BB962C8B-B14F-4D97-AF65-F5344CB8AC3E}">
        <p14:creationId xmlns:p14="http://schemas.microsoft.com/office/powerpoint/2010/main" val="379834319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How a NN “understands” a sentence</a:t>
            </a: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7261A113-0D23-0FA4-469E-9C680A379A02}"/>
              </a:ext>
            </a:extLst>
          </p:cNvPr>
          <p:cNvSpPr txBox="1"/>
          <p:nvPr/>
        </p:nvSpPr>
        <p:spPr>
          <a:xfrm>
            <a:off x="1696940" y="1132252"/>
            <a:ext cx="9363539" cy="553998"/>
          </a:xfrm>
          <a:prstGeom prst="rect">
            <a:avLst/>
          </a:prstGeom>
          <a:noFill/>
        </p:spPr>
        <p:txBody>
          <a:bodyPr wrap="square" lIns="0" tIns="0" rIns="0" bIns="0" rtlCol="0">
            <a:spAutoFit/>
          </a:bodyPr>
          <a:lstStyle/>
          <a:p>
            <a:pPr algn="l"/>
            <a:r>
              <a:rPr lang="en-US" sz="3600" b="1">
                <a:solidFill>
                  <a:schemeClr val="accent1"/>
                </a:solidFill>
              </a:rPr>
              <a:t>He had tea and she drank iced coffee.</a:t>
            </a:r>
          </a:p>
        </p:txBody>
      </p:sp>
      <p:cxnSp>
        <p:nvCxnSpPr>
          <p:cNvPr id="10" name="Straight Connector 9">
            <a:extLst>
              <a:ext uri="{FF2B5EF4-FFF2-40B4-BE49-F238E27FC236}">
                <a16:creationId xmlns:a16="http://schemas.microsoft.com/office/drawing/2014/main" id="{BFD5D54B-C0D2-BA3B-A386-0D2ACC6B5732}"/>
              </a:ext>
            </a:extLst>
          </p:cNvPr>
          <p:cNvCxnSpPr/>
          <p:nvPr/>
        </p:nvCxnSpPr>
        <p:spPr>
          <a:xfrm>
            <a:off x="2363862"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DA1A89-1EC6-974C-67D2-E6D63DC82DF8}"/>
              </a:ext>
            </a:extLst>
          </p:cNvPr>
          <p:cNvCxnSpPr/>
          <p:nvPr/>
        </p:nvCxnSpPr>
        <p:spPr>
          <a:xfrm>
            <a:off x="328035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BB35AD-1762-C580-D54E-0EB23246885E}"/>
              </a:ext>
            </a:extLst>
          </p:cNvPr>
          <p:cNvCxnSpPr/>
          <p:nvPr/>
        </p:nvCxnSpPr>
        <p:spPr>
          <a:xfrm>
            <a:off x="4056963"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E76566-A72B-4469-7F09-DD510F4B9A96}"/>
              </a:ext>
            </a:extLst>
          </p:cNvPr>
          <p:cNvCxnSpPr/>
          <p:nvPr/>
        </p:nvCxnSpPr>
        <p:spPr>
          <a:xfrm>
            <a:off x="4996415"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C221A5-D968-F793-E919-EAB4147A7BB5}"/>
              </a:ext>
            </a:extLst>
          </p:cNvPr>
          <p:cNvCxnSpPr/>
          <p:nvPr/>
        </p:nvCxnSpPr>
        <p:spPr>
          <a:xfrm>
            <a:off x="5860711"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D206EC-0AD1-F03B-9113-595288DB808F}"/>
              </a:ext>
            </a:extLst>
          </p:cNvPr>
          <p:cNvCxnSpPr/>
          <p:nvPr/>
        </p:nvCxnSpPr>
        <p:spPr>
          <a:xfrm>
            <a:off x="7234399"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DC672A-D1CC-473D-F0D0-24803ADCF70F}"/>
              </a:ext>
            </a:extLst>
          </p:cNvPr>
          <p:cNvCxnSpPr/>
          <p:nvPr/>
        </p:nvCxnSpPr>
        <p:spPr>
          <a:xfrm>
            <a:off x="822813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374BEA-464A-4589-A0F5-10C8E7D8E7E2}"/>
              </a:ext>
            </a:extLst>
          </p:cNvPr>
          <p:cNvCxnSpPr/>
          <p:nvPr/>
        </p:nvCxnSpPr>
        <p:spPr>
          <a:xfrm>
            <a:off x="9631044"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24CA18A-8F65-21CF-D0D4-92522B797EC8}"/>
              </a:ext>
            </a:extLst>
          </p:cNvPr>
          <p:cNvCxnSpPr/>
          <p:nvPr/>
        </p:nvCxnSpPr>
        <p:spPr>
          <a:xfrm>
            <a:off x="9768833" y="1119726"/>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3998B7-8855-A622-6888-12D9B1A20339}"/>
              </a:ext>
            </a:extLst>
          </p:cNvPr>
          <p:cNvSpPr txBox="1"/>
          <p:nvPr/>
        </p:nvSpPr>
        <p:spPr>
          <a:xfrm>
            <a:off x="1900153" y="182474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27</a:t>
            </a:r>
          </a:p>
        </p:txBody>
      </p:sp>
      <p:sp>
        <p:nvSpPr>
          <p:cNvPr id="21" name="TextBox 20">
            <a:extLst>
              <a:ext uri="{FF2B5EF4-FFF2-40B4-BE49-F238E27FC236}">
                <a16:creationId xmlns:a16="http://schemas.microsoft.com/office/drawing/2014/main" id="{5332EAFC-8932-DC81-3498-C73BAF770799}"/>
              </a:ext>
            </a:extLst>
          </p:cNvPr>
          <p:cNvSpPr txBox="1"/>
          <p:nvPr/>
        </p:nvSpPr>
        <p:spPr>
          <a:xfrm>
            <a:off x="2678854"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24</a:t>
            </a:r>
          </a:p>
        </p:txBody>
      </p:sp>
      <p:sp>
        <p:nvSpPr>
          <p:cNvPr id="22" name="TextBox 21">
            <a:extLst>
              <a:ext uri="{FF2B5EF4-FFF2-40B4-BE49-F238E27FC236}">
                <a16:creationId xmlns:a16="http://schemas.microsoft.com/office/drawing/2014/main" id="{734CCEB8-EDD8-EE5A-B136-A14CAEEB5EDB}"/>
              </a:ext>
            </a:extLst>
          </p:cNvPr>
          <p:cNvSpPr txBox="1"/>
          <p:nvPr/>
        </p:nvSpPr>
        <p:spPr>
          <a:xfrm>
            <a:off x="3600106"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30</a:t>
            </a:r>
          </a:p>
        </p:txBody>
      </p:sp>
      <p:sp>
        <p:nvSpPr>
          <p:cNvPr id="23" name="TextBox 22">
            <a:extLst>
              <a:ext uri="{FF2B5EF4-FFF2-40B4-BE49-F238E27FC236}">
                <a16:creationId xmlns:a16="http://schemas.microsoft.com/office/drawing/2014/main" id="{EB337EE8-1769-31FB-6D9F-DDB38B873161}"/>
              </a:ext>
            </a:extLst>
          </p:cNvPr>
          <p:cNvSpPr txBox="1"/>
          <p:nvPr/>
        </p:nvSpPr>
        <p:spPr>
          <a:xfrm>
            <a:off x="4432498"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31</a:t>
            </a:r>
          </a:p>
        </p:txBody>
      </p:sp>
      <p:sp>
        <p:nvSpPr>
          <p:cNvPr id="24" name="TextBox 23">
            <a:extLst>
              <a:ext uri="{FF2B5EF4-FFF2-40B4-BE49-F238E27FC236}">
                <a16:creationId xmlns:a16="http://schemas.microsoft.com/office/drawing/2014/main" id="{E0FF42EB-FBC5-47F4-BBDF-817ADB7F239D}"/>
              </a:ext>
            </a:extLst>
          </p:cNvPr>
          <p:cNvSpPr txBox="1"/>
          <p:nvPr/>
        </p:nvSpPr>
        <p:spPr>
          <a:xfrm>
            <a:off x="5264890"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23</a:t>
            </a:r>
          </a:p>
        </p:txBody>
      </p:sp>
      <p:sp>
        <p:nvSpPr>
          <p:cNvPr id="25" name="TextBox 24">
            <a:extLst>
              <a:ext uri="{FF2B5EF4-FFF2-40B4-BE49-F238E27FC236}">
                <a16:creationId xmlns:a16="http://schemas.microsoft.com/office/drawing/2014/main" id="{A3696B2B-C4B8-E619-C6DD-016EC52CC2E6}"/>
              </a:ext>
            </a:extLst>
          </p:cNvPr>
          <p:cNvSpPr txBox="1"/>
          <p:nvPr/>
        </p:nvSpPr>
        <p:spPr>
          <a:xfrm>
            <a:off x="6378709" y="1818393"/>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28</a:t>
            </a:r>
          </a:p>
        </p:txBody>
      </p:sp>
      <p:sp>
        <p:nvSpPr>
          <p:cNvPr id="26" name="TextBox 25">
            <a:extLst>
              <a:ext uri="{FF2B5EF4-FFF2-40B4-BE49-F238E27FC236}">
                <a16:creationId xmlns:a16="http://schemas.microsoft.com/office/drawing/2014/main" id="{604D21DE-B0FE-F02C-69FA-330A871FB5FD}"/>
              </a:ext>
            </a:extLst>
          </p:cNvPr>
          <p:cNvSpPr txBox="1"/>
          <p:nvPr/>
        </p:nvSpPr>
        <p:spPr>
          <a:xfrm>
            <a:off x="7641061" y="181839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29</a:t>
            </a:r>
          </a:p>
        </p:txBody>
      </p:sp>
      <p:sp>
        <p:nvSpPr>
          <p:cNvPr id="27" name="TextBox 26">
            <a:extLst>
              <a:ext uri="{FF2B5EF4-FFF2-40B4-BE49-F238E27FC236}">
                <a16:creationId xmlns:a16="http://schemas.microsoft.com/office/drawing/2014/main" id="{837E8606-4824-FB1A-1D99-332D317CBCF9}"/>
              </a:ext>
            </a:extLst>
          </p:cNvPr>
          <p:cNvSpPr txBox="1"/>
          <p:nvPr/>
        </p:nvSpPr>
        <p:spPr>
          <a:xfrm>
            <a:off x="8850195"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25</a:t>
            </a:r>
          </a:p>
        </p:txBody>
      </p:sp>
      <p:sp>
        <p:nvSpPr>
          <p:cNvPr id="28" name="TextBox 27">
            <a:extLst>
              <a:ext uri="{FF2B5EF4-FFF2-40B4-BE49-F238E27FC236}">
                <a16:creationId xmlns:a16="http://schemas.microsoft.com/office/drawing/2014/main" id="{AF2B1A1A-9EA7-9794-EE76-054DCB98326F}"/>
              </a:ext>
            </a:extLst>
          </p:cNvPr>
          <p:cNvSpPr txBox="1"/>
          <p:nvPr/>
        </p:nvSpPr>
        <p:spPr>
          <a:xfrm>
            <a:off x="40775" y="5088909"/>
            <a:ext cx="3549993" cy="1846659"/>
          </a:xfrm>
          <a:prstGeom prst="rect">
            <a:avLst/>
          </a:prstGeom>
          <a:noFill/>
        </p:spPr>
        <p:txBody>
          <a:bodyPr wrap="square" lIns="0" tIns="0" rIns="0" bIns="0" rtlCol="0">
            <a:spAutoFit/>
          </a:bodyPr>
          <a:lstStyle/>
          <a:p>
            <a:pPr algn="ctr"/>
            <a:r>
              <a:rPr lang="en-US" sz="2400">
                <a:gradFill>
                  <a:gsLst>
                    <a:gs pos="2917">
                      <a:schemeClr val="tx1"/>
                    </a:gs>
                    <a:gs pos="30000">
                      <a:schemeClr val="tx1"/>
                    </a:gs>
                  </a:gsLst>
                  <a:lin ang="5400000" scaled="0"/>
                </a:gradFill>
              </a:rPr>
              <a:t>3</a:t>
            </a:r>
            <a:r>
              <a:rPr lang="en-US" sz="2400" baseline="30000">
                <a:gradFill>
                  <a:gsLst>
                    <a:gs pos="2917">
                      <a:schemeClr val="tx1"/>
                    </a:gs>
                    <a:gs pos="30000">
                      <a:schemeClr val="tx1"/>
                    </a:gs>
                  </a:gsLst>
                  <a:lin ang="5400000" scaled="0"/>
                </a:gradFill>
              </a:rPr>
              <a:t>rd</a:t>
            </a:r>
            <a:r>
              <a:rPr lang="en-US" sz="2400">
                <a:gradFill>
                  <a:gsLst>
                    <a:gs pos="2917">
                      <a:schemeClr val="tx1"/>
                    </a:gs>
                    <a:gs pos="30000">
                      <a:schemeClr val="tx1"/>
                    </a:gs>
                  </a:gsLst>
                  <a:lin ang="5400000" scaled="0"/>
                </a:gradFill>
              </a:rPr>
              <a:t>: Train your model to learn the semantic weights of those relationships.</a:t>
            </a:r>
          </a:p>
          <a:p>
            <a:pPr algn="l"/>
            <a:r>
              <a:rPr lang="en-US" sz="2400">
                <a:gradFill>
                  <a:gsLst>
                    <a:gs pos="2917">
                      <a:schemeClr val="tx1"/>
                    </a:gs>
                    <a:gs pos="30000">
                      <a:schemeClr val="tx1"/>
                    </a:gs>
                  </a:gsLst>
                  <a:lin ang="5400000" scaled="0"/>
                </a:gradFill>
              </a:rPr>
              <a:t>. </a:t>
            </a:r>
          </a:p>
        </p:txBody>
      </p:sp>
      <p:cxnSp>
        <p:nvCxnSpPr>
          <p:cNvPr id="3" name="Straight Arrow Connector 2">
            <a:extLst>
              <a:ext uri="{FF2B5EF4-FFF2-40B4-BE49-F238E27FC236}">
                <a16:creationId xmlns:a16="http://schemas.microsoft.com/office/drawing/2014/main" id="{BCCDEEFC-B8C6-8AB9-97D2-F0A11E95F30F}"/>
              </a:ext>
            </a:extLst>
          </p:cNvPr>
          <p:cNvCxnSpPr>
            <a:cxnSpLocks/>
          </p:cNvCxnSpPr>
          <p:nvPr/>
        </p:nvCxnSpPr>
        <p:spPr>
          <a:xfrm>
            <a:off x="5412259" y="2253501"/>
            <a:ext cx="0" cy="35191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7">
            <a:extLst>
              <a:ext uri="{FF2B5EF4-FFF2-40B4-BE49-F238E27FC236}">
                <a16:creationId xmlns:a16="http://schemas.microsoft.com/office/drawing/2014/main" id="{D7A256F7-D5D9-5A84-A8E5-06EF8FB5477F}"/>
              </a:ext>
            </a:extLst>
          </p:cNvPr>
          <p:cNvGraphicFramePr>
            <a:graphicFrameLocks noGrp="1"/>
          </p:cNvGraphicFramePr>
          <p:nvPr/>
        </p:nvGraphicFramePr>
        <p:xfrm>
          <a:off x="2692894" y="2741880"/>
          <a:ext cx="5438730" cy="370840"/>
        </p:xfrm>
        <a:graphic>
          <a:graphicData uri="http://schemas.openxmlformats.org/drawingml/2006/table">
            <a:tbl>
              <a:tblPr firstRow="1" bandRow="1">
                <a:tableStyleId>{5C22544A-7EE6-4342-B048-85BDC9FD1C3A}</a:tableStyleId>
              </a:tblPr>
              <a:tblGrid>
                <a:gridCol w="543873">
                  <a:extLst>
                    <a:ext uri="{9D8B030D-6E8A-4147-A177-3AD203B41FA5}">
                      <a16:colId xmlns:a16="http://schemas.microsoft.com/office/drawing/2014/main" val="13312146"/>
                    </a:ext>
                  </a:extLst>
                </a:gridCol>
                <a:gridCol w="543873">
                  <a:extLst>
                    <a:ext uri="{9D8B030D-6E8A-4147-A177-3AD203B41FA5}">
                      <a16:colId xmlns:a16="http://schemas.microsoft.com/office/drawing/2014/main" val="1523059266"/>
                    </a:ext>
                  </a:extLst>
                </a:gridCol>
                <a:gridCol w="543873">
                  <a:extLst>
                    <a:ext uri="{9D8B030D-6E8A-4147-A177-3AD203B41FA5}">
                      <a16:colId xmlns:a16="http://schemas.microsoft.com/office/drawing/2014/main" val="1802355923"/>
                    </a:ext>
                  </a:extLst>
                </a:gridCol>
                <a:gridCol w="543873">
                  <a:extLst>
                    <a:ext uri="{9D8B030D-6E8A-4147-A177-3AD203B41FA5}">
                      <a16:colId xmlns:a16="http://schemas.microsoft.com/office/drawing/2014/main" val="446842530"/>
                    </a:ext>
                  </a:extLst>
                </a:gridCol>
                <a:gridCol w="543873">
                  <a:extLst>
                    <a:ext uri="{9D8B030D-6E8A-4147-A177-3AD203B41FA5}">
                      <a16:colId xmlns:a16="http://schemas.microsoft.com/office/drawing/2014/main" val="1827949286"/>
                    </a:ext>
                  </a:extLst>
                </a:gridCol>
                <a:gridCol w="543873">
                  <a:extLst>
                    <a:ext uri="{9D8B030D-6E8A-4147-A177-3AD203B41FA5}">
                      <a16:colId xmlns:a16="http://schemas.microsoft.com/office/drawing/2014/main" val="3482976512"/>
                    </a:ext>
                  </a:extLst>
                </a:gridCol>
                <a:gridCol w="543873">
                  <a:extLst>
                    <a:ext uri="{9D8B030D-6E8A-4147-A177-3AD203B41FA5}">
                      <a16:colId xmlns:a16="http://schemas.microsoft.com/office/drawing/2014/main" val="835819356"/>
                    </a:ext>
                  </a:extLst>
                </a:gridCol>
                <a:gridCol w="543873">
                  <a:extLst>
                    <a:ext uri="{9D8B030D-6E8A-4147-A177-3AD203B41FA5}">
                      <a16:colId xmlns:a16="http://schemas.microsoft.com/office/drawing/2014/main" val="259430193"/>
                    </a:ext>
                  </a:extLst>
                </a:gridCol>
                <a:gridCol w="543873">
                  <a:extLst>
                    <a:ext uri="{9D8B030D-6E8A-4147-A177-3AD203B41FA5}">
                      <a16:colId xmlns:a16="http://schemas.microsoft.com/office/drawing/2014/main" val="1811528942"/>
                    </a:ext>
                  </a:extLst>
                </a:gridCol>
                <a:gridCol w="543873">
                  <a:extLst>
                    <a:ext uri="{9D8B030D-6E8A-4147-A177-3AD203B41FA5}">
                      <a16:colId xmlns:a16="http://schemas.microsoft.com/office/drawing/2014/main" val="3824257437"/>
                    </a:ext>
                  </a:extLst>
                </a:gridCol>
              </a:tblGrid>
              <a:tr h="370840">
                <a:tc>
                  <a:txBody>
                    <a:bodyPr/>
                    <a:lstStyle/>
                    <a:p>
                      <a:pPr algn="ctr"/>
                      <a:r>
                        <a:rPr lang="en-US"/>
                        <a:t>27</a:t>
                      </a:r>
                    </a:p>
                  </a:txBody>
                  <a:tcPr/>
                </a:tc>
                <a:tc>
                  <a:txBody>
                    <a:bodyPr/>
                    <a:lstStyle/>
                    <a:p>
                      <a:pPr algn="ctr"/>
                      <a:r>
                        <a:rPr lang="en-US"/>
                        <a:t>24</a:t>
                      </a:r>
                    </a:p>
                  </a:txBody>
                  <a:tcPr/>
                </a:tc>
                <a:tc>
                  <a:txBody>
                    <a:bodyPr/>
                    <a:lstStyle/>
                    <a:p>
                      <a:pPr algn="ctr"/>
                      <a:r>
                        <a:rPr lang="en-US"/>
                        <a:t>30</a:t>
                      </a:r>
                    </a:p>
                  </a:txBody>
                  <a:tcPr/>
                </a:tc>
                <a:tc>
                  <a:txBody>
                    <a:bodyPr/>
                    <a:lstStyle/>
                    <a:p>
                      <a:pPr algn="ctr"/>
                      <a:r>
                        <a:rPr lang="en-US"/>
                        <a:t>31</a:t>
                      </a:r>
                    </a:p>
                  </a:txBody>
                  <a:tcPr/>
                </a:tc>
                <a:tc>
                  <a:txBody>
                    <a:bodyPr/>
                    <a:lstStyle/>
                    <a:p>
                      <a:pPr algn="ctr"/>
                      <a:r>
                        <a:rPr lang="en-US"/>
                        <a:t>23</a:t>
                      </a:r>
                    </a:p>
                  </a:txBody>
                  <a:tcPr/>
                </a:tc>
                <a:tc>
                  <a:txBody>
                    <a:bodyPr/>
                    <a:lstStyle/>
                    <a:p>
                      <a:pPr algn="ctr"/>
                      <a:r>
                        <a:rPr lang="en-US"/>
                        <a:t>28</a:t>
                      </a:r>
                    </a:p>
                  </a:txBody>
                  <a:tcPr/>
                </a:tc>
                <a:tc>
                  <a:txBody>
                    <a:bodyPr/>
                    <a:lstStyle/>
                    <a:p>
                      <a:pPr algn="ctr"/>
                      <a:r>
                        <a:rPr lang="en-US"/>
                        <a:t>29</a:t>
                      </a:r>
                    </a:p>
                  </a:txBody>
                  <a:tcPr/>
                </a:tc>
                <a:tc>
                  <a:txBody>
                    <a:bodyPr/>
                    <a:lstStyle/>
                    <a:p>
                      <a:pPr algn="ctr"/>
                      <a:r>
                        <a:rPr lang="en-US"/>
                        <a:t>25</a:t>
                      </a:r>
                    </a:p>
                  </a:txBody>
                  <a:tcPr/>
                </a:tc>
                <a:tc>
                  <a:txBody>
                    <a:bodyPr/>
                    <a:lstStyle/>
                    <a:p>
                      <a:pPr algn="ctr"/>
                      <a:r>
                        <a:rPr lang="en-US"/>
                        <a:t>26</a:t>
                      </a:r>
                    </a:p>
                  </a:txBody>
                  <a:tcPr/>
                </a:tc>
                <a:tc>
                  <a:txBody>
                    <a:bodyPr/>
                    <a:lstStyle/>
                    <a:p>
                      <a:pPr algn="ctr"/>
                      <a:r>
                        <a:rPr lang="en-US"/>
                        <a:t>0</a:t>
                      </a:r>
                    </a:p>
                  </a:txBody>
                  <a:tcPr/>
                </a:tc>
                <a:extLst>
                  <a:ext uri="{0D108BD9-81ED-4DB2-BD59-A6C34878D82A}">
                    <a16:rowId xmlns:a16="http://schemas.microsoft.com/office/drawing/2014/main" val="4242097806"/>
                  </a:ext>
                </a:extLst>
              </a:tr>
            </a:tbl>
          </a:graphicData>
        </a:graphic>
      </p:graphicFrame>
      <p:sp>
        <p:nvSpPr>
          <p:cNvPr id="9" name="TextBox 8">
            <a:extLst>
              <a:ext uri="{FF2B5EF4-FFF2-40B4-BE49-F238E27FC236}">
                <a16:creationId xmlns:a16="http://schemas.microsoft.com/office/drawing/2014/main" id="{019AE9DA-3558-58E7-0D16-E5169BF7D350}"/>
              </a:ext>
            </a:extLst>
          </p:cNvPr>
          <p:cNvSpPr txBox="1"/>
          <p:nvPr/>
        </p:nvSpPr>
        <p:spPr>
          <a:xfrm>
            <a:off x="9540404" y="1843449"/>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26</a:t>
            </a:r>
          </a:p>
        </p:txBody>
      </p:sp>
      <p:sp>
        <p:nvSpPr>
          <p:cNvPr id="18" name="TextBox 17">
            <a:extLst>
              <a:ext uri="{FF2B5EF4-FFF2-40B4-BE49-F238E27FC236}">
                <a16:creationId xmlns:a16="http://schemas.microsoft.com/office/drawing/2014/main" id="{4A6DFC83-35CB-271B-EFD8-DA1652F0F41A}"/>
              </a:ext>
            </a:extLst>
          </p:cNvPr>
          <p:cNvSpPr txBox="1"/>
          <p:nvPr/>
        </p:nvSpPr>
        <p:spPr>
          <a:xfrm>
            <a:off x="8850194" y="2617941"/>
            <a:ext cx="2185235"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10-dimensional vector</a:t>
            </a:r>
          </a:p>
        </p:txBody>
      </p:sp>
      <p:cxnSp>
        <p:nvCxnSpPr>
          <p:cNvPr id="2" name="Straight Arrow Connector 1">
            <a:extLst>
              <a:ext uri="{FF2B5EF4-FFF2-40B4-BE49-F238E27FC236}">
                <a16:creationId xmlns:a16="http://schemas.microsoft.com/office/drawing/2014/main" id="{94B238DE-AA99-282C-1BF6-A78C7726965F}"/>
              </a:ext>
            </a:extLst>
          </p:cNvPr>
          <p:cNvCxnSpPr>
            <a:cxnSpLocks/>
          </p:cNvCxnSpPr>
          <p:nvPr/>
        </p:nvCxnSpPr>
        <p:spPr>
          <a:xfrm>
            <a:off x="5412259" y="3253043"/>
            <a:ext cx="2294606" cy="7783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A588F765-EB06-70A2-9577-0666EAD41B25}"/>
              </a:ext>
            </a:extLst>
          </p:cNvPr>
          <p:cNvGrpSpPr/>
          <p:nvPr/>
        </p:nvGrpSpPr>
        <p:grpSpPr>
          <a:xfrm>
            <a:off x="7921218" y="3369959"/>
            <a:ext cx="1808712" cy="1477877"/>
            <a:chOff x="4395216" y="1897002"/>
            <a:chExt cx="4799076" cy="3609274"/>
          </a:xfrm>
        </p:grpSpPr>
        <p:cxnSp>
          <p:nvCxnSpPr>
            <p:cNvPr id="29" name="Straight Connector 28">
              <a:extLst>
                <a:ext uri="{FF2B5EF4-FFF2-40B4-BE49-F238E27FC236}">
                  <a16:creationId xmlns:a16="http://schemas.microsoft.com/office/drawing/2014/main" id="{5746BDCD-DC75-0B98-0300-46BCCD46BC32}"/>
                </a:ext>
              </a:extLst>
            </p:cNvPr>
            <p:cNvCxnSpPr>
              <a:cxnSpLocks/>
            </p:cNvCxnSpPr>
            <p:nvPr/>
          </p:nvCxnSpPr>
          <p:spPr>
            <a:xfrm flipV="1">
              <a:off x="4710684" y="2188464"/>
              <a:ext cx="1385316" cy="57912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F86E20B-9C05-20B3-6B92-270C1AE391B6}"/>
                </a:ext>
              </a:extLst>
            </p:cNvPr>
            <p:cNvCxnSpPr>
              <a:cxnSpLocks/>
            </p:cNvCxnSpPr>
            <p:nvPr/>
          </p:nvCxnSpPr>
          <p:spPr>
            <a:xfrm>
              <a:off x="4706874" y="2767584"/>
              <a:ext cx="1389126" cy="4389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B5A6196-118D-44E4-BD44-87E6B629D31D}"/>
                </a:ext>
              </a:extLst>
            </p:cNvPr>
            <p:cNvCxnSpPr>
              <a:cxnSpLocks/>
            </p:cNvCxnSpPr>
            <p:nvPr/>
          </p:nvCxnSpPr>
          <p:spPr>
            <a:xfrm>
              <a:off x="4706874" y="2767584"/>
              <a:ext cx="1389126" cy="14128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64668A9-D5DB-64CB-E2E7-3390C60E9DA9}"/>
                </a:ext>
              </a:extLst>
            </p:cNvPr>
            <p:cNvCxnSpPr>
              <a:cxnSpLocks/>
            </p:cNvCxnSpPr>
            <p:nvPr/>
          </p:nvCxnSpPr>
          <p:spPr>
            <a:xfrm>
              <a:off x="4706874" y="2767584"/>
              <a:ext cx="1389126" cy="24384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AD61A0-D5F8-6C7E-7328-1EBD7DF7CAD9}"/>
                </a:ext>
              </a:extLst>
            </p:cNvPr>
            <p:cNvCxnSpPr>
              <a:cxnSpLocks/>
            </p:cNvCxnSpPr>
            <p:nvPr/>
          </p:nvCxnSpPr>
          <p:spPr>
            <a:xfrm flipV="1">
              <a:off x="4692396" y="3202718"/>
              <a:ext cx="1407414" cy="50596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C4DB1E8-C962-F560-C666-2889263365D3}"/>
                </a:ext>
              </a:extLst>
            </p:cNvPr>
            <p:cNvCxnSpPr>
              <a:cxnSpLocks/>
            </p:cNvCxnSpPr>
            <p:nvPr/>
          </p:nvCxnSpPr>
          <p:spPr>
            <a:xfrm>
              <a:off x="4688586" y="3708686"/>
              <a:ext cx="1421892" cy="47171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556034-0504-CECB-11A2-3CF1BDD19179}"/>
                </a:ext>
              </a:extLst>
            </p:cNvPr>
            <p:cNvCxnSpPr>
              <a:cxnSpLocks/>
            </p:cNvCxnSpPr>
            <p:nvPr/>
          </p:nvCxnSpPr>
          <p:spPr>
            <a:xfrm>
              <a:off x="4688586" y="3708686"/>
              <a:ext cx="1421892" cy="14972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E716292-1135-FE04-9C4F-48BE68124007}"/>
                </a:ext>
              </a:extLst>
            </p:cNvPr>
            <p:cNvCxnSpPr>
              <a:cxnSpLocks/>
            </p:cNvCxnSpPr>
            <p:nvPr/>
          </p:nvCxnSpPr>
          <p:spPr>
            <a:xfrm flipV="1">
              <a:off x="4688586" y="2180265"/>
              <a:ext cx="1418082" cy="1528421"/>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A0BFDA7-B69C-649A-9DC2-A32EDAEF369A}"/>
                </a:ext>
              </a:extLst>
            </p:cNvPr>
            <p:cNvCxnSpPr>
              <a:cxnSpLocks/>
            </p:cNvCxnSpPr>
            <p:nvPr/>
          </p:nvCxnSpPr>
          <p:spPr>
            <a:xfrm flipV="1">
              <a:off x="4694682" y="4180396"/>
              <a:ext cx="1401318" cy="44805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50DFFD-1D3E-EE86-DD9A-B8FD75D8A9A6}"/>
                </a:ext>
              </a:extLst>
            </p:cNvPr>
            <p:cNvCxnSpPr>
              <a:cxnSpLocks/>
            </p:cNvCxnSpPr>
            <p:nvPr/>
          </p:nvCxnSpPr>
          <p:spPr>
            <a:xfrm>
              <a:off x="4690872" y="4628452"/>
              <a:ext cx="1401318" cy="56083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D88DEE2-B5AA-E781-24C7-869CAD998D63}"/>
                </a:ext>
              </a:extLst>
            </p:cNvPr>
            <p:cNvCxnSpPr>
              <a:cxnSpLocks/>
            </p:cNvCxnSpPr>
            <p:nvPr/>
          </p:nvCxnSpPr>
          <p:spPr>
            <a:xfrm flipV="1">
              <a:off x="4690872" y="3202718"/>
              <a:ext cx="1408938" cy="142573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382BB8-6A2F-1791-65BC-73319B62FF09}"/>
                </a:ext>
              </a:extLst>
            </p:cNvPr>
            <p:cNvCxnSpPr>
              <a:cxnSpLocks/>
            </p:cNvCxnSpPr>
            <p:nvPr/>
          </p:nvCxnSpPr>
          <p:spPr>
            <a:xfrm flipV="1">
              <a:off x="4690872" y="2176493"/>
              <a:ext cx="1415796" cy="245195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CAA23D33-9167-82D8-8DA7-2F559D3ECA00}"/>
                </a:ext>
              </a:extLst>
            </p:cNvPr>
            <p:cNvSpPr/>
            <p:nvPr/>
          </p:nvSpPr>
          <p:spPr>
            <a:xfrm>
              <a:off x="4395216" y="2447544"/>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2" name="Oval 41">
              <a:extLst>
                <a:ext uri="{FF2B5EF4-FFF2-40B4-BE49-F238E27FC236}">
                  <a16:creationId xmlns:a16="http://schemas.microsoft.com/office/drawing/2014/main" id="{D9791535-326B-72A4-CE51-7D9499CC4D07}"/>
                </a:ext>
              </a:extLst>
            </p:cNvPr>
            <p:cNvSpPr/>
            <p:nvPr/>
          </p:nvSpPr>
          <p:spPr>
            <a:xfrm>
              <a:off x="4395216" y="3385598"/>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3" name="Oval 42">
              <a:extLst>
                <a:ext uri="{FF2B5EF4-FFF2-40B4-BE49-F238E27FC236}">
                  <a16:creationId xmlns:a16="http://schemas.microsoft.com/office/drawing/2014/main" id="{D27CE968-B125-A588-4551-A7AEB17057EB}"/>
                </a:ext>
              </a:extLst>
            </p:cNvPr>
            <p:cNvSpPr/>
            <p:nvPr/>
          </p:nvSpPr>
          <p:spPr>
            <a:xfrm>
              <a:off x="4395216" y="4323652"/>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44" name="Straight Connector 43">
              <a:extLst>
                <a:ext uri="{FF2B5EF4-FFF2-40B4-BE49-F238E27FC236}">
                  <a16:creationId xmlns:a16="http://schemas.microsoft.com/office/drawing/2014/main" id="{BCA4EAB6-055E-238E-A6B7-01C68F45D039}"/>
                </a:ext>
              </a:extLst>
            </p:cNvPr>
            <p:cNvCxnSpPr>
              <a:cxnSpLocks/>
            </p:cNvCxnSpPr>
            <p:nvPr/>
          </p:nvCxnSpPr>
          <p:spPr>
            <a:xfrm>
              <a:off x="6082284" y="2209070"/>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5F125A-F46E-F1CC-C5B7-5A5D8A9A5D87}"/>
                </a:ext>
              </a:extLst>
            </p:cNvPr>
            <p:cNvCxnSpPr>
              <a:cxnSpLocks/>
            </p:cNvCxnSpPr>
            <p:nvPr/>
          </p:nvCxnSpPr>
          <p:spPr>
            <a:xfrm>
              <a:off x="6078474" y="2209070"/>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4B9CD3F-34C8-E15A-D57C-7CED428655F3}"/>
                </a:ext>
              </a:extLst>
            </p:cNvPr>
            <p:cNvCxnSpPr>
              <a:cxnSpLocks/>
            </p:cNvCxnSpPr>
            <p:nvPr/>
          </p:nvCxnSpPr>
          <p:spPr>
            <a:xfrm>
              <a:off x="6078474" y="2209070"/>
              <a:ext cx="1422654" cy="201568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C826CAB-9958-F234-D2F5-D33D0AE56FA0}"/>
                </a:ext>
              </a:extLst>
            </p:cNvPr>
            <p:cNvCxnSpPr>
              <a:cxnSpLocks/>
            </p:cNvCxnSpPr>
            <p:nvPr/>
          </p:nvCxnSpPr>
          <p:spPr>
            <a:xfrm>
              <a:off x="6078474" y="2209070"/>
              <a:ext cx="1422654" cy="299691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05988EE-C9E6-E498-9994-AB87C5ADF6F3}"/>
                </a:ext>
              </a:extLst>
            </p:cNvPr>
            <p:cNvCxnSpPr>
              <a:cxnSpLocks/>
            </p:cNvCxnSpPr>
            <p:nvPr/>
          </p:nvCxnSpPr>
          <p:spPr>
            <a:xfrm flipV="1">
              <a:off x="6072378" y="4221755"/>
              <a:ext cx="1412748" cy="97434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300A74-A250-28C6-B99E-4133BA7929D1}"/>
                </a:ext>
              </a:extLst>
            </p:cNvPr>
            <p:cNvCxnSpPr>
              <a:cxnSpLocks/>
            </p:cNvCxnSpPr>
            <p:nvPr/>
          </p:nvCxnSpPr>
          <p:spPr>
            <a:xfrm flipV="1">
              <a:off x="6072378" y="3185811"/>
              <a:ext cx="1433322" cy="201029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A32D384-280D-1DFC-5B82-49229054330B}"/>
                </a:ext>
              </a:extLst>
            </p:cNvPr>
            <p:cNvCxnSpPr>
              <a:cxnSpLocks/>
            </p:cNvCxnSpPr>
            <p:nvPr/>
          </p:nvCxnSpPr>
          <p:spPr>
            <a:xfrm flipV="1">
              <a:off x="6086475" y="2206009"/>
              <a:ext cx="1412367" cy="299009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9C557C4-E28A-B944-8B62-CA107A87A493}"/>
                </a:ext>
              </a:extLst>
            </p:cNvPr>
            <p:cNvCxnSpPr>
              <a:cxnSpLocks/>
            </p:cNvCxnSpPr>
            <p:nvPr/>
          </p:nvCxnSpPr>
          <p:spPr>
            <a:xfrm>
              <a:off x="6073140" y="3195735"/>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DDAA42C-E2D7-CC1C-E4BF-53F59E2DA87C}"/>
                </a:ext>
              </a:extLst>
            </p:cNvPr>
            <p:cNvCxnSpPr>
              <a:cxnSpLocks/>
            </p:cNvCxnSpPr>
            <p:nvPr/>
          </p:nvCxnSpPr>
          <p:spPr>
            <a:xfrm>
              <a:off x="6073140" y="3195735"/>
              <a:ext cx="1422654" cy="201568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833770-8EA7-F19A-C5BA-A25B6D3C5DF8}"/>
                </a:ext>
              </a:extLst>
            </p:cNvPr>
            <p:cNvCxnSpPr>
              <a:cxnSpLocks/>
            </p:cNvCxnSpPr>
            <p:nvPr/>
          </p:nvCxnSpPr>
          <p:spPr>
            <a:xfrm flipV="1">
              <a:off x="6073140" y="2209069"/>
              <a:ext cx="1422654" cy="98666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37411A0-B3A4-60B1-0CE8-F57AC32490A4}"/>
                </a:ext>
              </a:extLst>
            </p:cNvPr>
            <p:cNvCxnSpPr>
              <a:cxnSpLocks/>
            </p:cNvCxnSpPr>
            <p:nvPr/>
          </p:nvCxnSpPr>
          <p:spPr>
            <a:xfrm>
              <a:off x="6073140" y="320271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70664B7-8FA1-4480-BE2C-AA490B294E98}"/>
                </a:ext>
              </a:extLst>
            </p:cNvPr>
            <p:cNvCxnSpPr>
              <a:cxnSpLocks/>
            </p:cNvCxnSpPr>
            <p:nvPr/>
          </p:nvCxnSpPr>
          <p:spPr>
            <a:xfrm>
              <a:off x="6088380" y="420855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F215EFB-A799-2F72-356A-7762D56CF320}"/>
                </a:ext>
              </a:extLst>
            </p:cNvPr>
            <p:cNvCxnSpPr>
              <a:cxnSpLocks/>
            </p:cNvCxnSpPr>
            <p:nvPr/>
          </p:nvCxnSpPr>
          <p:spPr>
            <a:xfrm>
              <a:off x="6076188" y="5202206"/>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00FD281-0829-9B54-A507-D9660C608330}"/>
                </a:ext>
              </a:extLst>
            </p:cNvPr>
            <p:cNvCxnSpPr>
              <a:cxnSpLocks/>
            </p:cNvCxnSpPr>
            <p:nvPr/>
          </p:nvCxnSpPr>
          <p:spPr>
            <a:xfrm>
              <a:off x="6080760" y="4194906"/>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958557-7F25-5E9B-6FAD-060D0CC4CE17}"/>
                </a:ext>
              </a:extLst>
            </p:cNvPr>
            <p:cNvCxnSpPr>
              <a:cxnSpLocks/>
            </p:cNvCxnSpPr>
            <p:nvPr/>
          </p:nvCxnSpPr>
          <p:spPr>
            <a:xfrm flipV="1">
              <a:off x="6080760" y="3192631"/>
              <a:ext cx="1418082" cy="10022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8EB7501-C5D3-49F2-502B-0BB613284213}"/>
                </a:ext>
              </a:extLst>
            </p:cNvPr>
            <p:cNvCxnSpPr>
              <a:cxnSpLocks/>
            </p:cNvCxnSpPr>
            <p:nvPr/>
          </p:nvCxnSpPr>
          <p:spPr>
            <a:xfrm flipV="1">
              <a:off x="6080760" y="2201520"/>
              <a:ext cx="1411224" cy="199338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516CD1C-1881-80F9-2311-01805269D9C9}"/>
                </a:ext>
              </a:extLst>
            </p:cNvPr>
            <p:cNvCxnSpPr>
              <a:cxnSpLocks/>
            </p:cNvCxnSpPr>
            <p:nvPr/>
          </p:nvCxnSpPr>
          <p:spPr>
            <a:xfrm>
              <a:off x="7485126" y="320271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BD589C1-1C9F-953C-CC9E-261B461FA1F2}"/>
                </a:ext>
              </a:extLst>
            </p:cNvPr>
            <p:cNvCxnSpPr>
              <a:cxnSpLocks/>
            </p:cNvCxnSpPr>
            <p:nvPr/>
          </p:nvCxnSpPr>
          <p:spPr>
            <a:xfrm>
              <a:off x="7480554" y="3189633"/>
              <a:ext cx="1405890" cy="102341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738EEE-E0CE-6BE9-2B1E-2CCD7A712CA4}"/>
                </a:ext>
              </a:extLst>
            </p:cNvPr>
            <p:cNvCxnSpPr>
              <a:cxnSpLocks/>
            </p:cNvCxnSpPr>
            <p:nvPr/>
          </p:nvCxnSpPr>
          <p:spPr>
            <a:xfrm>
              <a:off x="7485126" y="4207562"/>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EA571FB-1586-08A4-D21C-3B28903EBD9B}"/>
                </a:ext>
              </a:extLst>
            </p:cNvPr>
            <p:cNvCxnSpPr>
              <a:cxnSpLocks/>
            </p:cNvCxnSpPr>
            <p:nvPr/>
          </p:nvCxnSpPr>
          <p:spPr>
            <a:xfrm flipV="1">
              <a:off x="7485888" y="3201837"/>
              <a:ext cx="1400556" cy="1001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2DDF08E5-E868-6735-9140-0C81FB31ACF7}"/>
                </a:ext>
              </a:extLst>
            </p:cNvPr>
            <p:cNvSpPr/>
            <p:nvPr/>
          </p:nvSpPr>
          <p:spPr>
            <a:xfrm>
              <a:off x="5788152" y="1897002"/>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5" name="Oval 64">
              <a:extLst>
                <a:ext uri="{FF2B5EF4-FFF2-40B4-BE49-F238E27FC236}">
                  <a16:creationId xmlns:a16="http://schemas.microsoft.com/office/drawing/2014/main" id="{DBDC5978-4285-D4EE-F026-BD756FC3E363}"/>
                </a:ext>
              </a:extLst>
            </p:cNvPr>
            <p:cNvSpPr/>
            <p:nvPr/>
          </p:nvSpPr>
          <p:spPr>
            <a:xfrm>
              <a:off x="5788152" y="2896746"/>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6" name="Oval 65">
              <a:extLst>
                <a:ext uri="{FF2B5EF4-FFF2-40B4-BE49-F238E27FC236}">
                  <a16:creationId xmlns:a16="http://schemas.microsoft.com/office/drawing/2014/main" id="{F3E5A88E-12EE-8BD3-D4DF-BC9FDD5D3944}"/>
                </a:ext>
              </a:extLst>
            </p:cNvPr>
            <p:cNvSpPr/>
            <p:nvPr/>
          </p:nvSpPr>
          <p:spPr>
            <a:xfrm>
              <a:off x="5788152" y="389649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Oval 66">
              <a:extLst>
                <a:ext uri="{FF2B5EF4-FFF2-40B4-BE49-F238E27FC236}">
                  <a16:creationId xmlns:a16="http://schemas.microsoft.com/office/drawing/2014/main" id="{DD01856E-BE22-AD0D-1A92-5597757BDEBF}"/>
                </a:ext>
              </a:extLst>
            </p:cNvPr>
            <p:cNvSpPr/>
            <p:nvPr/>
          </p:nvSpPr>
          <p:spPr>
            <a:xfrm>
              <a:off x="5788152" y="489058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8" name="Oval 67">
              <a:extLst>
                <a:ext uri="{FF2B5EF4-FFF2-40B4-BE49-F238E27FC236}">
                  <a16:creationId xmlns:a16="http://schemas.microsoft.com/office/drawing/2014/main" id="{BCC5DED9-1D44-0316-7B68-79E4F5F81E1A}"/>
                </a:ext>
              </a:extLst>
            </p:cNvPr>
            <p:cNvSpPr/>
            <p:nvPr/>
          </p:nvSpPr>
          <p:spPr>
            <a:xfrm>
              <a:off x="7181088" y="2896746"/>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9" name="Oval 68">
              <a:extLst>
                <a:ext uri="{FF2B5EF4-FFF2-40B4-BE49-F238E27FC236}">
                  <a16:creationId xmlns:a16="http://schemas.microsoft.com/office/drawing/2014/main" id="{524CAE53-C5A4-8CB1-369C-71A1D23C8428}"/>
                </a:ext>
              </a:extLst>
            </p:cNvPr>
            <p:cNvSpPr/>
            <p:nvPr/>
          </p:nvSpPr>
          <p:spPr>
            <a:xfrm>
              <a:off x="7181088" y="389649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70" name="Straight Connector 69">
              <a:extLst>
                <a:ext uri="{FF2B5EF4-FFF2-40B4-BE49-F238E27FC236}">
                  <a16:creationId xmlns:a16="http://schemas.microsoft.com/office/drawing/2014/main" id="{09EB825D-7FCA-19EA-6BF9-36E704F63B52}"/>
                </a:ext>
              </a:extLst>
            </p:cNvPr>
            <p:cNvCxnSpPr>
              <a:cxnSpLocks/>
            </p:cNvCxnSpPr>
            <p:nvPr/>
          </p:nvCxnSpPr>
          <p:spPr>
            <a:xfrm>
              <a:off x="7478268" y="2212275"/>
              <a:ext cx="1408176" cy="200077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A074843-DA20-7715-079E-C3C5A3335138}"/>
                </a:ext>
              </a:extLst>
            </p:cNvPr>
            <p:cNvCxnSpPr>
              <a:cxnSpLocks/>
            </p:cNvCxnSpPr>
            <p:nvPr/>
          </p:nvCxnSpPr>
          <p:spPr>
            <a:xfrm>
              <a:off x="7473696" y="2199190"/>
              <a:ext cx="1422654" cy="100264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85B6FF0-7C5B-BABF-6F89-16143C1BA249}"/>
                </a:ext>
              </a:extLst>
            </p:cNvPr>
            <p:cNvCxnSpPr>
              <a:cxnSpLocks/>
            </p:cNvCxnSpPr>
            <p:nvPr/>
          </p:nvCxnSpPr>
          <p:spPr>
            <a:xfrm flipV="1">
              <a:off x="7485126" y="3192631"/>
              <a:ext cx="1411224" cy="200579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97D4CE9-1102-9ED9-E838-AE2F938F1C1E}"/>
                </a:ext>
              </a:extLst>
            </p:cNvPr>
            <p:cNvCxnSpPr>
              <a:cxnSpLocks/>
            </p:cNvCxnSpPr>
            <p:nvPr/>
          </p:nvCxnSpPr>
          <p:spPr>
            <a:xfrm flipV="1">
              <a:off x="7485888" y="4192699"/>
              <a:ext cx="1400556" cy="1001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0A5759C1-D27D-C5B5-4FB6-6B7F5BF0BAEA}"/>
                </a:ext>
              </a:extLst>
            </p:cNvPr>
            <p:cNvSpPr/>
            <p:nvPr/>
          </p:nvSpPr>
          <p:spPr>
            <a:xfrm>
              <a:off x="7181088" y="1897002"/>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Oval 74">
              <a:extLst>
                <a:ext uri="{FF2B5EF4-FFF2-40B4-BE49-F238E27FC236}">
                  <a16:creationId xmlns:a16="http://schemas.microsoft.com/office/drawing/2014/main" id="{2AEF6A10-8292-C4C9-FAC5-BA7B13D67BF5}"/>
                </a:ext>
              </a:extLst>
            </p:cNvPr>
            <p:cNvSpPr/>
            <p:nvPr/>
          </p:nvSpPr>
          <p:spPr>
            <a:xfrm>
              <a:off x="7181088" y="489058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Oval 75">
              <a:extLst>
                <a:ext uri="{FF2B5EF4-FFF2-40B4-BE49-F238E27FC236}">
                  <a16:creationId xmlns:a16="http://schemas.microsoft.com/office/drawing/2014/main" id="{E65CA6CF-FA01-21A1-009F-32FA34E159D3}"/>
                </a:ext>
              </a:extLst>
            </p:cNvPr>
            <p:cNvSpPr/>
            <p:nvPr/>
          </p:nvSpPr>
          <p:spPr>
            <a:xfrm>
              <a:off x="8567166" y="2902420"/>
              <a:ext cx="615696" cy="6156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Oval 76">
              <a:extLst>
                <a:ext uri="{FF2B5EF4-FFF2-40B4-BE49-F238E27FC236}">
                  <a16:creationId xmlns:a16="http://schemas.microsoft.com/office/drawing/2014/main" id="{1B5EF223-3935-23C8-BD97-3A53A9612019}"/>
                </a:ext>
              </a:extLst>
            </p:cNvPr>
            <p:cNvSpPr/>
            <p:nvPr/>
          </p:nvSpPr>
          <p:spPr>
            <a:xfrm>
              <a:off x="8578596" y="3896277"/>
              <a:ext cx="615696" cy="6156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
        <p:nvSpPr>
          <p:cNvPr id="78" name="TextBox 77">
            <a:extLst>
              <a:ext uri="{FF2B5EF4-FFF2-40B4-BE49-F238E27FC236}">
                <a16:creationId xmlns:a16="http://schemas.microsoft.com/office/drawing/2014/main" id="{1CF9A8C9-3D80-B2DB-CC77-45CAF7AC9831}"/>
              </a:ext>
            </a:extLst>
          </p:cNvPr>
          <p:cNvSpPr txBox="1"/>
          <p:nvPr/>
        </p:nvSpPr>
        <p:spPr>
          <a:xfrm>
            <a:off x="9967861" y="3980879"/>
            <a:ext cx="2185235"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Weighted parameters</a:t>
            </a:r>
          </a:p>
        </p:txBody>
      </p:sp>
      <p:sp>
        <p:nvSpPr>
          <p:cNvPr id="79" name="TextBox 78">
            <a:extLst>
              <a:ext uri="{FF2B5EF4-FFF2-40B4-BE49-F238E27FC236}">
                <a16:creationId xmlns:a16="http://schemas.microsoft.com/office/drawing/2014/main" id="{D2EA09D4-C0B9-14C4-4A56-D7CB4B5215F2}"/>
              </a:ext>
            </a:extLst>
          </p:cNvPr>
          <p:cNvSpPr txBox="1"/>
          <p:nvPr/>
        </p:nvSpPr>
        <p:spPr>
          <a:xfrm>
            <a:off x="6617588" y="3356589"/>
            <a:ext cx="112591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x W</a:t>
            </a:r>
          </a:p>
        </p:txBody>
      </p:sp>
      <p:cxnSp>
        <p:nvCxnSpPr>
          <p:cNvPr id="86" name="Straight Connector 85">
            <a:extLst>
              <a:ext uri="{FF2B5EF4-FFF2-40B4-BE49-F238E27FC236}">
                <a16:creationId xmlns:a16="http://schemas.microsoft.com/office/drawing/2014/main" id="{DA85BF88-DE19-2178-EA40-EA069D73468F}"/>
              </a:ext>
            </a:extLst>
          </p:cNvPr>
          <p:cNvCxnSpPr>
            <a:cxnSpLocks/>
          </p:cNvCxnSpPr>
          <p:nvPr/>
        </p:nvCxnSpPr>
        <p:spPr>
          <a:xfrm>
            <a:off x="3828534" y="3779321"/>
            <a:ext cx="0" cy="2596765"/>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629C3AD-CCB2-19B7-922B-F6EFD7510F73}"/>
              </a:ext>
            </a:extLst>
          </p:cNvPr>
          <p:cNvCxnSpPr>
            <a:cxnSpLocks/>
          </p:cNvCxnSpPr>
          <p:nvPr/>
        </p:nvCxnSpPr>
        <p:spPr>
          <a:xfrm flipH="1">
            <a:off x="3803482" y="6376086"/>
            <a:ext cx="2596896" cy="0"/>
          </a:xfrm>
          <a:prstGeom prst="lin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AAC495B-6EA2-011A-0BD4-6AFAD0A640BA}"/>
              </a:ext>
            </a:extLst>
          </p:cNvPr>
          <p:cNvSpPr txBox="1"/>
          <p:nvPr/>
        </p:nvSpPr>
        <p:spPr>
          <a:xfrm>
            <a:off x="4178756" y="3951653"/>
            <a:ext cx="37869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he</a:t>
            </a:r>
          </a:p>
        </p:txBody>
      </p:sp>
      <p:sp>
        <p:nvSpPr>
          <p:cNvPr id="91" name="TextBox 90">
            <a:extLst>
              <a:ext uri="{FF2B5EF4-FFF2-40B4-BE49-F238E27FC236}">
                <a16:creationId xmlns:a16="http://schemas.microsoft.com/office/drawing/2014/main" id="{B9CFC11D-41FE-5C06-77D1-0AF9F5184F4B}"/>
              </a:ext>
            </a:extLst>
          </p:cNvPr>
          <p:cNvSpPr txBox="1"/>
          <p:nvPr/>
        </p:nvSpPr>
        <p:spPr>
          <a:xfrm>
            <a:off x="4505343" y="4156081"/>
            <a:ext cx="459628"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she</a:t>
            </a:r>
          </a:p>
        </p:txBody>
      </p:sp>
      <p:sp>
        <p:nvSpPr>
          <p:cNvPr id="92" name="TextBox 91">
            <a:extLst>
              <a:ext uri="{FF2B5EF4-FFF2-40B4-BE49-F238E27FC236}">
                <a16:creationId xmlns:a16="http://schemas.microsoft.com/office/drawing/2014/main" id="{8744172D-A5E9-4918-DA15-B98192EC02FF}"/>
              </a:ext>
            </a:extLst>
          </p:cNvPr>
          <p:cNvSpPr txBox="1"/>
          <p:nvPr/>
        </p:nvSpPr>
        <p:spPr>
          <a:xfrm>
            <a:off x="4956282" y="4928435"/>
            <a:ext cx="68649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iced</a:t>
            </a:r>
          </a:p>
        </p:txBody>
      </p:sp>
      <p:sp>
        <p:nvSpPr>
          <p:cNvPr id="93" name="TextBox 92">
            <a:extLst>
              <a:ext uri="{FF2B5EF4-FFF2-40B4-BE49-F238E27FC236}">
                <a16:creationId xmlns:a16="http://schemas.microsoft.com/office/drawing/2014/main" id="{2F3700CA-9CE2-DA6E-209B-45C3BD962A1C}"/>
              </a:ext>
            </a:extLst>
          </p:cNvPr>
          <p:cNvSpPr txBox="1"/>
          <p:nvPr/>
        </p:nvSpPr>
        <p:spPr>
          <a:xfrm>
            <a:off x="5794403" y="4529713"/>
            <a:ext cx="70397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coffee</a:t>
            </a:r>
          </a:p>
        </p:txBody>
      </p:sp>
      <p:sp>
        <p:nvSpPr>
          <p:cNvPr id="94" name="TextBox 93">
            <a:extLst>
              <a:ext uri="{FF2B5EF4-FFF2-40B4-BE49-F238E27FC236}">
                <a16:creationId xmlns:a16="http://schemas.microsoft.com/office/drawing/2014/main" id="{C6A21567-8482-ADF6-2B29-BBDB66288F18}"/>
              </a:ext>
            </a:extLst>
          </p:cNvPr>
          <p:cNvSpPr txBox="1"/>
          <p:nvPr/>
        </p:nvSpPr>
        <p:spPr>
          <a:xfrm>
            <a:off x="5935711" y="4769926"/>
            <a:ext cx="37869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tea</a:t>
            </a:r>
          </a:p>
        </p:txBody>
      </p:sp>
      <p:sp>
        <p:nvSpPr>
          <p:cNvPr id="95" name="TextBox 94">
            <a:extLst>
              <a:ext uri="{FF2B5EF4-FFF2-40B4-BE49-F238E27FC236}">
                <a16:creationId xmlns:a16="http://schemas.microsoft.com/office/drawing/2014/main" id="{5B50F0C1-4FE0-BEDA-AD99-5FE7A42D61D8}"/>
              </a:ext>
            </a:extLst>
          </p:cNvPr>
          <p:cNvSpPr txBox="1"/>
          <p:nvPr/>
        </p:nvSpPr>
        <p:spPr>
          <a:xfrm>
            <a:off x="4136329" y="5844949"/>
            <a:ext cx="576516"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had</a:t>
            </a:r>
          </a:p>
        </p:txBody>
      </p:sp>
      <p:sp>
        <p:nvSpPr>
          <p:cNvPr id="96" name="TextBox 95">
            <a:extLst>
              <a:ext uri="{FF2B5EF4-FFF2-40B4-BE49-F238E27FC236}">
                <a16:creationId xmlns:a16="http://schemas.microsoft.com/office/drawing/2014/main" id="{611A660B-4026-3284-5682-DA61BDFD90DD}"/>
              </a:ext>
            </a:extLst>
          </p:cNvPr>
          <p:cNvSpPr txBox="1"/>
          <p:nvPr/>
        </p:nvSpPr>
        <p:spPr>
          <a:xfrm>
            <a:off x="4526658" y="5571859"/>
            <a:ext cx="799098"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drank</a:t>
            </a:r>
          </a:p>
        </p:txBody>
      </p:sp>
      <p:sp>
        <p:nvSpPr>
          <p:cNvPr id="99" name="TextBox 98">
            <a:extLst>
              <a:ext uri="{FF2B5EF4-FFF2-40B4-BE49-F238E27FC236}">
                <a16:creationId xmlns:a16="http://schemas.microsoft.com/office/drawing/2014/main" id="{41684636-176B-F85D-4632-50AC04C4609E}"/>
              </a:ext>
            </a:extLst>
          </p:cNvPr>
          <p:cNvSpPr txBox="1"/>
          <p:nvPr/>
        </p:nvSpPr>
        <p:spPr>
          <a:xfrm>
            <a:off x="6000014" y="5542556"/>
            <a:ext cx="378695"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t>
            </a:r>
          </a:p>
        </p:txBody>
      </p:sp>
      <p:cxnSp>
        <p:nvCxnSpPr>
          <p:cNvPr id="100" name="Straight Arrow Connector 99">
            <a:extLst>
              <a:ext uri="{FF2B5EF4-FFF2-40B4-BE49-F238E27FC236}">
                <a16:creationId xmlns:a16="http://schemas.microsoft.com/office/drawing/2014/main" id="{DA1DDAD5-AED3-F098-F31C-666D9C052DA8}"/>
              </a:ext>
            </a:extLst>
          </p:cNvPr>
          <p:cNvCxnSpPr>
            <a:cxnSpLocks/>
          </p:cNvCxnSpPr>
          <p:nvPr/>
        </p:nvCxnSpPr>
        <p:spPr>
          <a:xfrm flipH="1">
            <a:off x="6559562" y="4996448"/>
            <a:ext cx="2004096" cy="98429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A66260D-606F-8A1E-A493-EE8F24324496}"/>
              </a:ext>
            </a:extLst>
          </p:cNvPr>
          <p:cNvSpPr txBox="1"/>
          <p:nvPr/>
        </p:nvSpPr>
        <p:spPr>
          <a:xfrm>
            <a:off x="7561610" y="5687734"/>
            <a:ext cx="112591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04908478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Context matters</a:t>
            </a: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77" name="TextBox 76">
            <a:extLst>
              <a:ext uri="{FF2B5EF4-FFF2-40B4-BE49-F238E27FC236}">
                <a16:creationId xmlns:a16="http://schemas.microsoft.com/office/drawing/2014/main" id="{CB3B4457-0DA6-12A9-266B-11CC97FEF085}"/>
              </a:ext>
            </a:extLst>
          </p:cNvPr>
          <p:cNvSpPr txBox="1"/>
          <p:nvPr/>
        </p:nvSpPr>
        <p:spPr>
          <a:xfrm>
            <a:off x="3534404" y="1090007"/>
            <a:ext cx="3614057" cy="553998"/>
          </a:xfrm>
          <a:prstGeom prst="rect">
            <a:avLst/>
          </a:prstGeom>
          <a:noFill/>
        </p:spPr>
        <p:txBody>
          <a:bodyPr wrap="square" lIns="0" tIns="0" rIns="0" bIns="0" rtlCol="0">
            <a:spAutoFit/>
          </a:bodyPr>
          <a:lstStyle/>
          <a:p>
            <a:pPr algn="l"/>
            <a:r>
              <a:rPr lang="en-US" sz="3600" b="1">
                <a:gradFill>
                  <a:gsLst>
                    <a:gs pos="2917">
                      <a:schemeClr val="tx1"/>
                    </a:gs>
                    <a:gs pos="30000">
                      <a:schemeClr val="tx1"/>
                    </a:gs>
                  </a:gsLst>
                  <a:lin ang="5400000" scaled="0"/>
                </a:gradFill>
              </a:rPr>
              <a:t>She </a:t>
            </a:r>
            <a:r>
              <a:rPr lang="en-US" sz="3600" b="1">
                <a:solidFill>
                  <a:schemeClr val="accent1"/>
                </a:solidFill>
              </a:rPr>
              <a:t>had</a:t>
            </a:r>
            <a:r>
              <a:rPr lang="en-US" sz="3600" b="1">
                <a:gradFill>
                  <a:gsLst>
                    <a:gs pos="2917">
                      <a:schemeClr val="tx1"/>
                    </a:gs>
                    <a:gs pos="30000">
                      <a:schemeClr val="tx1"/>
                    </a:gs>
                  </a:gsLst>
                  <a:lin ang="5400000" scaled="0"/>
                </a:gradFill>
              </a:rPr>
              <a:t> </a:t>
            </a:r>
            <a:r>
              <a:rPr lang="en-US" sz="3600" b="1">
                <a:solidFill>
                  <a:schemeClr val="accent2"/>
                </a:solidFill>
              </a:rPr>
              <a:t>coffee</a:t>
            </a:r>
          </a:p>
        </p:txBody>
      </p:sp>
      <p:sp>
        <p:nvSpPr>
          <p:cNvPr id="78" name="TextBox 77">
            <a:extLst>
              <a:ext uri="{FF2B5EF4-FFF2-40B4-BE49-F238E27FC236}">
                <a16:creationId xmlns:a16="http://schemas.microsoft.com/office/drawing/2014/main" id="{59F923CF-612A-073C-5FE8-26C99543530A}"/>
              </a:ext>
            </a:extLst>
          </p:cNvPr>
          <p:cNvSpPr txBox="1"/>
          <p:nvPr/>
        </p:nvSpPr>
        <p:spPr>
          <a:xfrm>
            <a:off x="7498774" y="1090007"/>
            <a:ext cx="4165401" cy="553998"/>
          </a:xfrm>
          <a:prstGeom prst="rect">
            <a:avLst/>
          </a:prstGeom>
          <a:noFill/>
        </p:spPr>
        <p:txBody>
          <a:bodyPr wrap="square" lIns="0" tIns="0" rIns="0" bIns="0" rtlCol="0">
            <a:spAutoFit/>
          </a:bodyPr>
          <a:lstStyle/>
          <a:p>
            <a:pPr algn="l"/>
            <a:r>
              <a:rPr lang="en-US" sz="3600" b="1">
                <a:gradFill>
                  <a:gsLst>
                    <a:gs pos="2917">
                      <a:schemeClr val="tx1"/>
                    </a:gs>
                    <a:gs pos="30000">
                      <a:schemeClr val="tx1"/>
                    </a:gs>
                  </a:gsLst>
                  <a:lin ang="5400000" scaled="0"/>
                </a:gradFill>
              </a:rPr>
              <a:t>She </a:t>
            </a:r>
            <a:r>
              <a:rPr lang="en-US" sz="3600" b="1">
                <a:solidFill>
                  <a:schemeClr val="accent1"/>
                </a:solidFill>
              </a:rPr>
              <a:t>had</a:t>
            </a:r>
            <a:r>
              <a:rPr lang="en-US" sz="3600" b="1">
                <a:gradFill>
                  <a:gsLst>
                    <a:gs pos="2917">
                      <a:schemeClr val="tx1"/>
                    </a:gs>
                    <a:gs pos="30000">
                      <a:schemeClr val="tx1"/>
                    </a:gs>
                  </a:gsLst>
                  <a:lin ang="5400000" scaled="0"/>
                </a:gradFill>
              </a:rPr>
              <a:t> </a:t>
            </a:r>
            <a:r>
              <a:rPr lang="en-US" sz="3600" b="1">
                <a:solidFill>
                  <a:schemeClr val="accent4"/>
                </a:solidFill>
              </a:rPr>
              <a:t>strength</a:t>
            </a:r>
            <a:r>
              <a:rPr lang="en-US" sz="3600" b="1">
                <a:gradFill>
                  <a:gsLst>
                    <a:gs pos="2917">
                      <a:schemeClr val="tx1"/>
                    </a:gs>
                    <a:gs pos="30000">
                      <a:schemeClr val="tx1"/>
                    </a:gs>
                  </a:gsLst>
                  <a:lin ang="5400000" scaled="0"/>
                </a:gradFill>
              </a:rPr>
              <a:t> </a:t>
            </a:r>
          </a:p>
        </p:txBody>
      </p:sp>
      <p:sp>
        <p:nvSpPr>
          <p:cNvPr id="79" name="Arrow: Curved Left 78">
            <a:extLst>
              <a:ext uri="{FF2B5EF4-FFF2-40B4-BE49-F238E27FC236}">
                <a16:creationId xmlns:a16="http://schemas.microsoft.com/office/drawing/2014/main" id="{09AF1D76-5EEB-9E54-4DA8-83A66F5699EA}"/>
              </a:ext>
            </a:extLst>
          </p:cNvPr>
          <p:cNvSpPr/>
          <p:nvPr/>
        </p:nvSpPr>
        <p:spPr bwMode="auto">
          <a:xfrm rot="5400000">
            <a:off x="5156765" y="1265273"/>
            <a:ext cx="369332" cy="1057407"/>
          </a:xfrm>
          <a:prstGeom prst="curvedLef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Arrow: Curved Left 79">
            <a:extLst>
              <a:ext uri="{FF2B5EF4-FFF2-40B4-BE49-F238E27FC236}">
                <a16:creationId xmlns:a16="http://schemas.microsoft.com/office/drawing/2014/main" id="{E1C2ED91-147E-6760-E09C-0A27E6554D3F}"/>
              </a:ext>
            </a:extLst>
          </p:cNvPr>
          <p:cNvSpPr/>
          <p:nvPr/>
        </p:nvSpPr>
        <p:spPr bwMode="auto">
          <a:xfrm rot="5400000">
            <a:off x="9283810" y="1299968"/>
            <a:ext cx="369332" cy="1057407"/>
          </a:xfrm>
          <a:prstGeom prst="curvedLef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Arrow: Right 81">
            <a:extLst>
              <a:ext uri="{FF2B5EF4-FFF2-40B4-BE49-F238E27FC236}">
                <a16:creationId xmlns:a16="http://schemas.microsoft.com/office/drawing/2014/main" id="{4249B9FE-982B-65D8-C4A6-54929B0C5768}"/>
              </a:ext>
            </a:extLst>
          </p:cNvPr>
          <p:cNvSpPr/>
          <p:nvPr/>
        </p:nvSpPr>
        <p:spPr bwMode="auto">
          <a:xfrm rot="5400000">
            <a:off x="4643962" y="2153909"/>
            <a:ext cx="676919" cy="6957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Cloud 82">
            <a:extLst>
              <a:ext uri="{FF2B5EF4-FFF2-40B4-BE49-F238E27FC236}">
                <a16:creationId xmlns:a16="http://schemas.microsoft.com/office/drawing/2014/main" id="{79807122-D0E7-89B2-7CCF-91C539ED7FD3}"/>
              </a:ext>
            </a:extLst>
          </p:cNvPr>
          <p:cNvSpPr/>
          <p:nvPr/>
        </p:nvSpPr>
        <p:spPr bwMode="auto">
          <a:xfrm>
            <a:off x="4022973" y="2970042"/>
            <a:ext cx="2732049" cy="1763485"/>
          </a:xfrm>
          <a:prstGeom prst="clou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a:gradFill>
                  <a:gsLst>
                    <a:gs pos="2917">
                      <a:schemeClr val="tx1"/>
                    </a:gs>
                    <a:gs pos="30000">
                      <a:schemeClr val="tx1"/>
                    </a:gs>
                  </a:gsLst>
                  <a:lin ang="5400000" scaled="0"/>
                </a:gradFill>
              </a:rPr>
              <a:t>Semantic space</a:t>
            </a:r>
          </a:p>
        </p:txBody>
      </p:sp>
      <p:sp>
        <p:nvSpPr>
          <p:cNvPr id="84" name="Arrow: Right 83">
            <a:extLst>
              <a:ext uri="{FF2B5EF4-FFF2-40B4-BE49-F238E27FC236}">
                <a16:creationId xmlns:a16="http://schemas.microsoft.com/office/drawing/2014/main" id="{F5B065C6-26F8-EF1B-763F-F5700A1D0A8C}"/>
              </a:ext>
            </a:extLst>
          </p:cNvPr>
          <p:cNvSpPr/>
          <p:nvPr/>
        </p:nvSpPr>
        <p:spPr bwMode="auto">
          <a:xfrm rot="5400000">
            <a:off x="4643962" y="4986566"/>
            <a:ext cx="676919" cy="6957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a:extLst>
              <a:ext uri="{FF2B5EF4-FFF2-40B4-BE49-F238E27FC236}">
                <a16:creationId xmlns:a16="http://schemas.microsoft.com/office/drawing/2014/main" id="{C0D64638-5D6A-248E-30D8-582BEDEA0F3B}"/>
              </a:ext>
            </a:extLst>
          </p:cNvPr>
          <p:cNvSpPr txBox="1"/>
          <p:nvPr/>
        </p:nvSpPr>
        <p:spPr>
          <a:xfrm>
            <a:off x="990600" y="2013338"/>
            <a:ext cx="2667000" cy="923330"/>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Encoder: </a:t>
            </a:r>
            <a:r>
              <a:rPr lang="en-US" sz="2000">
                <a:gradFill>
                  <a:gsLst>
                    <a:gs pos="2917">
                      <a:schemeClr val="tx1"/>
                    </a:gs>
                    <a:gs pos="30000">
                      <a:schemeClr val="tx1"/>
                    </a:gs>
                  </a:gsLst>
                  <a:lin ang="5400000" scaled="0"/>
                </a:gradFill>
              </a:rPr>
              <a:t>encode a sequence of words into a complex idea</a:t>
            </a:r>
          </a:p>
        </p:txBody>
      </p:sp>
      <p:sp>
        <p:nvSpPr>
          <p:cNvPr id="86" name="TextBox 85">
            <a:extLst>
              <a:ext uri="{FF2B5EF4-FFF2-40B4-BE49-F238E27FC236}">
                <a16:creationId xmlns:a16="http://schemas.microsoft.com/office/drawing/2014/main" id="{10B758AA-111A-9EA5-6493-FD20E1B5ED0B}"/>
              </a:ext>
            </a:extLst>
          </p:cNvPr>
          <p:cNvSpPr txBox="1"/>
          <p:nvPr/>
        </p:nvSpPr>
        <p:spPr>
          <a:xfrm>
            <a:off x="7330180" y="3258557"/>
            <a:ext cx="2667000"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Compute with that idea in </a:t>
            </a:r>
            <a:r>
              <a:rPr lang="en-US" sz="2000" b="1">
                <a:gradFill>
                  <a:gsLst>
                    <a:gs pos="2917">
                      <a:schemeClr val="tx1"/>
                    </a:gs>
                    <a:gs pos="30000">
                      <a:schemeClr val="tx1"/>
                    </a:gs>
                  </a:gsLst>
                  <a:lin ang="5400000" scaled="0"/>
                </a:gradFill>
              </a:rPr>
              <a:t>SEMANTIC SPACE</a:t>
            </a:r>
          </a:p>
        </p:txBody>
      </p:sp>
      <p:sp>
        <p:nvSpPr>
          <p:cNvPr id="87" name="TextBox 86">
            <a:extLst>
              <a:ext uri="{FF2B5EF4-FFF2-40B4-BE49-F238E27FC236}">
                <a16:creationId xmlns:a16="http://schemas.microsoft.com/office/drawing/2014/main" id="{BCDBD1E6-56F8-8903-15FF-494D49098530}"/>
              </a:ext>
            </a:extLst>
          </p:cNvPr>
          <p:cNvSpPr txBox="1"/>
          <p:nvPr/>
        </p:nvSpPr>
        <p:spPr>
          <a:xfrm>
            <a:off x="990600" y="4844663"/>
            <a:ext cx="2667000" cy="615553"/>
          </a:xfrm>
          <a:prstGeom prst="rect">
            <a:avLst/>
          </a:prstGeom>
          <a:noFill/>
        </p:spPr>
        <p:txBody>
          <a:bodyPr wrap="square" lIns="0" tIns="0" rIns="0" bIns="0" rtlCol="0">
            <a:spAutoFit/>
          </a:bodyPr>
          <a:lstStyle/>
          <a:p>
            <a:pPr algn="ctr"/>
            <a:r>
              <a:rPr lang="en-US" sz="2000" b="1">
                <a:gradFill>
                  <a:gsLst>
                    <a:gs pos="2917">
                      <a:schemeClr val="tx1"/>
                    </a:gs>
                    <a:gs pos="30000">
                      <a:schemeClr val="tx1"/>
                    </a:gs>
                  </a:gsLst>
                  <a:lin ang="5400000" scaled="0"/>
                </a:gradFill>
              </a:rPr>
              <a:t>Decoder: </a:t>
            </a:r>
            <a:r>
              <a:rPr lang="en-US" sz="2000">
                <a:gradFill>
                  <a:gsLst>
                    <a:gs pos="2917">
                      <a:schemeClr val="tx1"/>
                    </a:gs>
                    <a:gs pos="30000">
                      <a:schemeClr val="tx1"/>
                    </a:gs>
                  </a:gsLst>
                  <a:lin ang="5400000" scaled="0"/>
                </a:gradFill>
              </a:rPr>
              <a:t>decode back into your desired input</a:t>
            </a:r>
          </a:p>
        </p:txBody>
      </p:sp>
      <p:sp>
        <p:nvSpPr>
          <p:cNvPr id="88" name="TextBox 87">
            <a:extLst>
              <a:ext uri="{FF2B5EF4-FFF2-40B4-BE49-F238E27FC236}">
                <a16:creationId xmlns:a16="http://schemas.microsoft.com/office/drawing/2014/main" id="{6C1CE2AA-EA81-465C-49E3-3B89229CF366}"/>
              </a:ext>
            </a:extLst>
          </p:cNvPr>
          <p:cNvSpPr txBox="1"/>
          <p:nvPr/>
        </p:nvSpPr>
        <p:spPr>
          <a:xfrm>
            <a:off x="3233728" y="5815448"/>
            <a:ext cx="4300278" cy="553998"/>
          </a:xfrm>
          <a:prstGeom prst="rect">
            <a:avLst/>
          </a:prstGeom>
          <a:noFill/>
        </p:spPr>
        <p:txBody>
          <a:bodyPr wrap="square" lIns="0" tIns="0" rIns="0" bIns="0" rtlCol="0">
            <a:spAutoFit/>
          </a:bodyPr>
          <a:lstStyle/>
          <a:p>
            <a:pPr algn="l"/>
            <a:r>
              <a:rPr lang="en-US" sz="3600" b="1">
                <a:gradFill>
                  <a:gsLst>
                    <a:gs pos="2917">
                      <a:schemeClr val="tx1"/>
                    </a:gs>
                    <a:gs pos="30000">
                      <a:schemeClr val="tx1"/>
                    </a:gs>
                  </a:gsLst>
                  <a:lin ang="5400000" scaled="0"/>
                </a:gradFill>
              </a:rPr>
              <a:t>Lei </a:t>
            </a:r>
            <a:r>
              <a:rPr lang="en-US" sz="3600" b="1">
                <a:solidFill>
                  <a:schemeClr val="accent1"/>
                </a:solidFill>
              </a:rPr>
              <a:t>ha </a:t>
            </a:r>
            <a:r>
              <a:rPr lang="en-US" sz="3600" b="1" err="1">
                <a:solidFill>
                  <a:schemeClr val="accent1"/>
                </a:solidFill>
              </a:rPr>
              <a:t>preso</a:t>
            </a:r>
            <a:r>
              <a:rPr lang="en-US" sz="3600" b="1">
                <a:solidFill>
                  <a:schemeClr val="accent1"/>
                </a:solidFill>
              </a:rPr>
              <a:t> </a:t>
            </a:r>
            <a:r>
              <a:rPr lang="en-US" sz="3600" b="1">
                <a:solidFill>
                  <a:schemeClr val="accent2"/>
                </a:solidFill>
              </a:rPr>
              <a:t>il </a:t>
            </a:r>
            <a:r>
              <a:rPr lang="en-US" sz="3600" b="1" err="1">
                <a:solidFill>
                  <a:schemeClr val="accent2"/>
                </a:solidFill>
              </a:rPr>
              <a:t>caffé</a:t>
            </a:r>
            <a:endParaRPr lang="en-US" sz="3600" b="1">
              <a:solidFill>
                <a:schemeClr val="accent2"/>
              </a:solidFill>
            </a:endParaRPr>
          </a:p>
        </p:txBody>
      </p:sp>
      <p:sp>
        <p:nvSpPr>
          <p:cNvPr id="89" name="Arrow: Right 88">
            <a:extLst>
              <a:ext uri="{FF2B5EF4-FFF2-40B4-BE49-F238E27FC236}">
                <a16:creationId xmlns:a16="http://schemas.microsoft.com/office/drawing/2014/main" id="{E664F9E8-3275-E5D9-C1F5-7398C193DAAB}"/>
              </a:ext>
            </a:extLst>
          </p:cNvPr>
          <p:cNvSpPr/>
          <p:nvPr/>
        </p:nvSpPr>
        <p:spPr bwMode="auto">
          <a:xfrm rot="16200000">
            <a:off x="5478089" y="2127143"/>
            <a:ext cx="676919" cy="6957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0" name="Arrow: Right 89">
            <a:extLst>
              <a:ext uri="{FF2B5EF4-FFF2-40B4-BE49-F238E27FC236}">
                <a16:creationId xmlns:a16="http://schemas.microsoft.com/office/drawing/2014/main" id="{831A4474-B36D-D3FC-99CE-2FD46B25A93A}"/>
              </a:ext>
            </a:extLst>
          </p:cNvPr>
          <p:cNvSpPr/>
          <p:nvPr/>
        </p:nvSpPr>
        <p:spPr bwMode="auto">
          <a:xfrm rot="16200000">
            <a:off x="5471351" y="4956828"/>
            <a:ext cx="676919" cy="69571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Not Equal 90">
            <a:extLst>
              <a:ext uri="{FF2B5EF4-FFF2-40B4-BE49-F238E27FC236}">
                <a16:creationId xmlns:a16="http://schemas.microsoft.com/office/drawing/2014/main" id="{A2C7D58A-835B-6D52-0FDE-F446BB4861CB}"/>
              </a:ext>
            </a:extLst>
          </p:cNvPr>
          <p:cNvSpPr/>
          <p:nvPr/>
        </p:nvSpPr>
        <p:spPr bwMode="auto">
          <a:xfrm>
            <a:off x="6847114" y="1240971"/>
            <a:ext cx="483066" cy="368339"/>
          </a:xfrm>
          <a:prstGeom prst="mathNotEqua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Not Equal 1">
            <a:extLst>
              <a:ext uri="{FF2B5EF4-FFF2-40B4-BE49-F238E27FC236}">
                <a16:creationId xmlns:a16="http://schemas.microsoft.com/office/drawing/2014/main" id="{F3FE287A-A120-8850-0892-D44BCECBCD93}"/>
              </a:ext>
            </a:extLst>
          </p:cNvPr>
          <p:cNvSpPr/>
          <p:nvPr/>
        </p:nvSpPr>
        <p:spPr bwMode="auto">
          <a:xfrm>
            <a:off x="7726024" y="5941884"/>
            <a:ext cx="483066" cy="368339"/>
          </a:xfrm>
          <a:prstGeom prst="mathNotEqua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C4841548-807C-2128-3F45-1ED1E33EFC33}"/>
              </a:ext>
            </a:extLst>
          </p:cNvPr>
          <p:cNvSpPr txBox="1"/>
          <p:nvPr/>
        </p:nvSpPr>
        <p:spPr>
          <a:xfrm>
            <a:off x="8438686" y="5838975"/>
            <a:ext cx="4300278" cy="553998"/>
          </a:xfrm>
          <a:prstGeom prst="rect">
            <a:avLst/>
          </a:prstGeom>
          <a:noFill/>
        </p:spPr>
        <p:txBody>
          <a:bodyPr wrap="square" lIns="0" tIns="0" rIns="0" bIns="0" rtlCol="0">
            <a:spAutoFit/>
          </a:bodyPr>
          <a:lstStyle/>
          <a:p>
            <a:pPr algn="l"/>
            <a:r>
              <a:rPr lang="en-US" sz="3600" b="1">
                <a:gradFill>
                  <a:gsLst>
                    <a:gs pos="2917">
                      <a:schemeClr val="tx1"/>
                    </a:gs>
                    <a:gs pos="30000">
                      <a:schemeClr val="tx1"/>
                    </a:gs>
                  </a:gsLst>
                  <a:lin ang="5400000" scaled="0"/>
                </a:gradFill>
              </a:rPr>
              <a:t>Lei </a:t>
            </a:r>
            <a:r>
              <a:rPr lang="en-US" sz="3600" b="1">
                <a:solidFill>
                  <a:schemeClr val="accent1"/>
                </a:solidFill>
              </a:rPr>
              <a:t>ha </a:t>
            </a:r>
            <a:r>
              <a:rPr lang="en-US" sz="3600" b="1">
                <a:solidFill>
                  <a:schemeClr val="accent4"/>
                </a:solidFill>
              </a:rPr>
              <a:t>forza</a:t>
            </a:r>
          </a:p>
        </p:txBody>
      </p:sp>
    </p:spTree>
    <p:extLst>
      <p:ext uri="{BB962C8B-B14F-4D97-AF65-F5344CB8AC3E}">
        <p14:creationId xmlns:p14="http://schemas.microsoft.com/office/powerpoint/2010/main" val="2685622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What’s new in Transformers model?</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59DE7702-7387-D448-F5CC-D6280AEAC8E2}"/>
              </a:ext>
            </a:extLst>
          </p:cNvPr>
          <p:cNvSpPr txBox="1"/>
          <p:nvPr/>
        </p:nvSpPr>
        <p:spPr>
          <a:xfrm>
            <a:off x="1398946" y="1444201"/>
            <a:ext cx="9835111" cy="1661993"/>
          </a:xfrm>
          <a:prstGeom prst="rect">
            <a:avLst/>
          </a:prstGeom>
          <a:noFill/>
        </p:spPr>
        <p:txBody>
          <a:bodyPr wrap="square" lIns="0" tIns="0" rIns="0" bIns="0" rtlCol="0">
            <a:spAutoFit/>
          </a:bodyPr>
          <a:lstStyle/>
          <a:p>
            <a:pPr algn="ctr"/>
            <a:r>
              <a:rPr lang="en-US" sz="3600">
                <a:solidFill>
                  <a:schemeClr val="accent1"/>
                </a:solidFill>
              </a:rPr>
              <a:t>Mary</a:t>
            </a:r>
            <a:r>
              <a:rPr lang="en-US" sz="3600">
                <a:gradFill>
                  <a:gsLst>
                    <a:gs pos="2917">
                      <a:schemeClr val="tx1"/>
                    </a:gs>
                    <a:gs pos="30000">
                      <a:schemeClr val="tx1"/>
                    </a:gs>
                  </a:gsLst>
                  <a:lin ang="5400000" scaled="0"/>
                </a:gradFill>
              </a:rPr>
              <a:t> already had had coffee that morning, so </a:t>
            </a:r>
            <a:r>
              <a:rPr lang="en-US" sz="3600">
                <a:solidFill>
                  <a:schemeClr val="accent1"/>
                </a:solidFill>
              </a:rPr>
              <a:t>she</a:t>
            </a:r>
            <a:r>
              <a:rPr lang="en-US" sz="3600">
                <a:gradFill>
                  <a:gsLst>
                    <a:gs pos="2917">
                      <a:schemeClr val="tx1"/>
                    </a:gs>
                    <a:gs pos="30000">
                      <a:schemeClr val="tx1"/>
                    </a:gs>
                  </a:gsLst>
                  <a:lin ang="5400000" scaled="0"/>
                </a:gradFill>
              </a:rPr>
              <a:t> </a:t>
            </a:r>
            <a:r>
              <a:rPr lang="en-US" sz="3600">
                <a:solidFill>
                  <a:schemeClr val="accent1"/>
                </a:solidFill>
              </a:rPr>
              <a:t>didn’t accept </a:t>
            </a:r>
            <a:r>
              <a:rPr lang="en-US" sz="3600">
                <a:gradFill>
                  <a:gsLst>
                    <a:gs pos="2917">
                      <a:schemeClr val="tx1"/>
                    </a:gs>
                    <a:gs pos="30000">
                      <a:schemeClr val="tx1"/>
                    </a:gs>
                  </a:gsLst>
                  <a:lin ang="5400000" scaled="0"/>
                </a:gradFill>
              </a:rPr>
              <a:t>a cup of iced </a:t>
            </a:r>
            <a:r>
              <a:rPr lang="en-US" sz="3600">
                <a:solidFill>
                  <a:schemeClr val="accent1"/>
                </a:solidFill>
              </a:rPr>
              <a:t>coffee</a:t>
            </a:r>
            <a:r>
              <a:rPr lang="en-US" sz="3600">
                <a:gradFill>
                  <a:gsLst>
                    <a:gs pos="2917">
                      <a:schemeClr val="tx1"/>
                    </a:gs>
                    <a:gs pos="30000">
                      <a:schemeClr val="tx1"/>
                    </a:gs>
                  </a:gsLst>
                  <a:lin ang="5400000" scaled="0"/>
                </a:gradFill>
              </a:rPr>
              <a:t> his colleague offered her.</a:t>
            </a:r>
          </a:p>
        </p:txBody>
      </p:sp>
      <p:sp>
        <p:nvSpPr>
          <p:cNvPr id="5" name="TextBox 4">
            <a:extLst>
              <a:ext uri="{FF2B5EF4-FFF2-40B4-BE49-F238E27FC236}">
                <a16:creationId xmlns:a16="http://schemas.microsoft.com/office/drawing/2014/main" id="{928A2DA4-4D2F-91BA-0162-418DF6CBA8CA}"/>
              </a:ext>
            </a:extLst>
          </p:cNvPr>
          <p:cNvSpPr txBox="1"/>
          <p:nvPr/>
        </p:nvSpPr>
        <p:spPr>
          <a:xfrm>
            <a:off x="3141192" y="4310742"/>
            <a:ext cx="6259020" cy="430887"/>
          </a:xfrm>
          <a:prstGeom prst="rect">
            <a:avLst/>
          </a:prstGeom>
          <a:noFill/>
        </p:spPr>
        <p:txBody>
          <a:bodyPr wrap="square" lIns="0" tIns="0" rIns="0" bIns="0" rtlCol="0">
            <a:spAutoFit/>
          </a:bodyPr>
          <a:lstStyle/>
          <a:p>
            <a:pPr algn="l"/>
            <a:r>
              <a:rPr lang="en-US" sz="2800">
                <a:gradFill>
                  <a:gsLst>
                    <a:gs pos="2917">
                      <a:schemeClr val="tx1"/>
                    </a:gs>
                    <a:gs pos="30000">
                      <a:schemeClr val="tx1"/>
                    </a:gs>
                  </a:gsLst>
                  <a:lin ang="5400000" scaled="0"/>
                </a:gradFill>
              </a:rPr>
              <a:t>Q. Why didn’t Mary accept the coffee?</a:t>
            </a:r>
          </a:p>
        </p:txBody>
      </p:sp>
      <p:sp>
        <p:nvSpPr>
          <p:cNvPr id="17" name="Arrow: Curved Left 16">
            <a:extLst>
              <a:ext uri="{FF2B5EF4-FFF2-40B4-BE49-F238E27FC236}">
                <a16:creationId xmlns:a16="http://schemas.microsoft.com/office/drawing/2014/main" id="{BDEB52DC-31E4-70AF-1A04-5860BE412958}"/>
              </a:ext>
            </a:extLst>
          </p:cNvPr>
          <p:cNvSpPr/>
          <p:nvPr/>
        </p:nvSpPr>
        <p:spPr bwMode="auto">
          <a:xfrm rot="7114988">
            <a:off x="1726945" y="2079456"/>
            <a:ext cx="509835" cy="1049866"/>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Curved Left 17">
            <a:extLst>
              <a:ext uri="{FF2B5EF4-FFF2-40B4-BE49-F238E27FC236}">
                <a16:creationId xmlns:a16="http://schemas.microsoft.com/office/drawing/2014/main" id="{E24B742B-7A96-6CCB-08C1-3EDBBA8A1854}"/>
              </a:ext>
            </a:extLst>
          </p:cNvPr>
          <p:cNvSpPr/>
          <p:nvPr/>
        </p:nvSpPr>
        <p:spPr bwMode="auto">
          <a:xfrm rot="16200000">
            <a:off x="3171628" y="209207"/>
            <a:ext cx="492443" cy="2241393"/>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BD61BDDB-17CE-EC8E-B473-2CD805E8AF24}"/>
              </a:ext>
            </a:extLst>
          </p:cNvPr>
          <p:cNvCxnSpPr>
            <a:cxnSpLocks/>
          </p:cNvCxnSpPr>
          <p:nvPr/>
        </p:nvCxnSpPr>
        <p:spPr>
          <a:xfrm>
            <a:off x="2196790" y="2501891"/>
            <a:ext cx="7471317"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7C99F3E-8CAB-C680-84D1-34187105519F}"/>
              </a:ext>
            </a:extLst>
          </p:cNvPr>
          <p:cNvCxnSpPr>
            <a:cxnSpLocks/>
          </p:cNvCxnSpPr>
          <p:nvPr/>
        </p:nvCxnSpPr>
        <p:spPr>
          <a:xfrm>
            <a:off x="1668966" y="2018184"/>
            <a:ext cx="9203473"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Arrow: Curved Left 26">
            <a:extLst>
              <a:ext uri="{FF2B5EF4-FFF2-40B4-BE49-F238E27FC236}">
                <a16:creationId xmlns:a16="http://schemas.microsoft.com/office/drawing/2014/main" id="{61287587-E56E-877B-5A39-29E7DAA48259}"/>
              </a:ext>
            </a:extLst>
          </p:cNvPr>
          <p:cNvSpPr/>
          <p:nvPr/>
        </p:nvSpPr>
        <p:spPr bwMode="auto">
          <a:xfrm rot="16200000" flipH="1">
            <a:off x="6095151" y="379573"/>
            <a:ext cx="983193" cy="5761275"/>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5E8F6BE5-A7F0-1659-9C12-F96541472FDA}"/>
              </a:ext>
            </a:extLst>
          </p:cNvPr>
          <p:cNvSpPr txBox="1"/>
          <p:nvPr/>
        </p:nvSpPr>
        <p:spPr>
          <a:xfrm>
            <a:off x="308517" y="5121065"/>
            <a:ext cx="11574965" cy="1477328"/>
          </a:xfrm>
          <a:prstGeom prst="rect">
            <a:avLst/>
          </a:prstGeom>
          <a:noFill/>
        </p:spPr>
        <p:txBody>
          <a:bodyPr wrap="square" lIns="0" tIns="0" rIns="0" bIns="0" rtlCol="0">
            <a:spAutoFit/>
          </a:bodyPr>
          <a:lstStyle/>
          <a:p>
            <a:pPr algn="ctr"/>
            <a:r>
              <a:rPr lang="en-US" sz="2400">
                <a:gradFill>
                  <a:gsLst>
                    <a:gs pos="2917">
                      <a:schemeClr val="tx1"/>
                    </a:gs>
                    <a:gs pos="30000">
                      <a:schemeClr val="tx1"/>
                    </a:gs>
                  </a:gsLst>
                  <a:lin ang="5400000" scaled="0"/>
                </a:gradFill>
              </a:rPr>
              <a:t>Recurrent NNs are based on </a:t>
            </a:r>
            <a:r>
              <a:rPr lang="en-US" sz="2400" b="1">
                <a:gradFill>
                  <a:gsLst>
                    <a:gs pos="2917">
                      <a:schemeClr val="tx1"/>
                    </a:gs>
                    <a:gs pos="30000">
                      <a:schemeClr val="tx1"/>
                    </a:gs>
                  </a:gsLst>
                  <a:lin ang="5400000" scaled="0"/>
                </a:gradFill>
              </a:rPr>
              <a:t>windows of words </a:t>
            </a:r>
            <a:r>
              <a:rPr lang="en-US" sz="2400">
                <a:gradFill>
                  <a:gsLst>
                    <a:gs pos="2917">
                      <a:schemeClr val="tx1"/>
                    </a:gs>
                    <a:gs pos="30000">
                      <a:schemeClr val="tx1"/>
                    </a:gs>
                  </a:gsLst>
                  <a:lin ang="5400000" scaled="0"/>
                </a:gradFill>
              </a:rPr>
              <a:t>and the encoder’s parameters can be as smart as the sequence it sees.</a:t>
            </a:r>
          </a:p>
          <a:p>
            <a:pPr algn="ctr"/>
            <a:r>
              <a:rPr lang="en-US" sz="2400">
                <a:gradFill>
                  <a:gsLst>
                    <a:gs pos="2917">
                      <a:schemeClr val="tx1"/>
                    </a:gs>
                    <a:gs pos="30000">
                      <a:schemeClr val="tx1"/>
                    </a:gs>
                  </a:gsLst>
                  <a:lin ang="5400000" scaled="0"/>
                </a:gradFill>
              </a:rPr>
              <a:t>The bigger the windows size the more the </a:t>
            </a:r>
            <a:r>
              <a:rPr lang="en-US" sz="2400" b="1">
                <a:gradFill>
                  <a:gsLst>
                    <a:gs pos="2917">
                      <a:schemeClr val="tx1"/>
                    </a:gs>
                    <a:gs pos="30000">
                      <a:schemeClr val="tx1"/>
                    </a:gs>
                  </a:gsLst>
                  <a:lin ang="5400000" scaled="0"/>
                </a:gradFill>
              </a:rPr>
              <a:t>cost of training</a:t>
            </a:r>
            <a:r>
              <a:rPr lang="en-US" sz="2400">
                <a:gradFill>
                  <a:gsLst>
                    <a:gs pos="2917">
                      <a:schemeClr val="tx1"/>
                    </a:gs>
                    <a:gs pos="30000">
                      <a:schemeClr val="tx1"/>
                    </a:gs>
                  </a:gsLst>
                  <a:lin ang="5400000" scaled="0"/>
                </a:gradFill>
              </a:rPr>
              <a:t>, the higher the </a:t>
            </a:r>
            <a:r>
              <a:rPr lang="en-US" sz="2400" b="1">
                <a:gradFill>
                  <a:gsLst>
                    <a:gs pos="2917">
                      <a:schemeClr val="tx1"/>
                    </a:gs>
                    <a:gs pos="30000">
                      <a:schemeClr val="tx1"/>
                    </a:gs>
                  </a:gsLst>
                  <a:lin ang="5400000" scaled="0"/>
                </a:gradFill>
              </a:rPr>
              <a:t>complexity</a:t>
            </a:r>
            <a:r>
              <a:rPr lang="en-US" sz="2400">
                <a:gradFill>
                  <a:gsLst>
                    <a:gs pos="2917">
                      <a:schemeClr val="tx1"/>
                    </a:gs>
                    <a:gs pos="30000">
                      <a:schemeClr val="tx1"/>
                    </a:gs>
                  </a:gsLst>
                  <a:lin ang="5400000" scaled="0"/>
                </a:gradFill>
              </a:rPr>
              <a:t> and probability of </a:t>
            </a:r>
            <a:r>
              <a:rPr lang="en-US" sz="2400" b="1">
                <a:gradFill>
                  <a:gsLst>
                    <a:gs pos="2917">
                      <a:schemeClr val="tx1"/>
                    </a:gs>
                    <a:gs pos="30000">
                      <a:schemeClr val="tx1"/>
                    </a:gs>
                  </a:gsLst>
                  <a:lin ang="5400000" scaled="0"/>
                </a:gradFill>
              </a:rPr>
              <a:t>errors</a:t>
            </a:r>
            <a:r>
              <a:rPr lang="en-US" sz="24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7976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animBg="1"/>
      <p:bldP spid="18" grpId="0" animBg="1"/>
      <p:bldP spid="27"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926CC913-CF28-C3A9-07EE-22F999A7AC29}"/>
              </a:ext>
            </a:extLst>
          </p:cNvPr>
          <p:cNvSpPr/>
          <p:nvPr/>
        </p:nvSpPr>
        <p:spPr bwMode="auto">
          <a:xfrm>
            <a:off x="8434746" y="1958939"/>
            <a:ext cx="1371600" cy="694744"/>
          </a:xfrm>
          <a:prstGeom prst="ellipse">
            <a:avLst/>
          </a:prstGeom>
          <a:gradFill flip="none" rotWithShape="1">
            <a:gsLst>
              <a:gs pos="0">
                <a:schemeClr val="accent2">
                  <a:lumMod val="50000"/>
                  <a:tint val="66000"/>
                  <a:satMod val="160000"/>
                </a:schemeClr>
              </a:gs>
              <a:gs pos="50000">
                <a:schemeClr val="accent2">
                  <a:lumMod val="50000"/>
                  <a:tint val="44500"/>
                  <a:satMod val="160000"/>
                </a:schemeClr>
              </a:gs>
              <a:gs pos="100000">
                <a:schemeClr val="accent2">
                  <a:lumMod val="50000"/>
                  <a:tint val="23500"/>
                  <a:satMod val="16000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5F385F6D-1863-9312-7673-6FAA6A4E4431}"/>
              </a:ext>
            </a:extLst>
          </p:cNvPr>
          <p:cNvSpPr/>
          <p:nvPr/>
        </p:nvSpPr>
        <p:spPr bwMode="auto">
          <a:xfrm>
            <a:off x="3020654" y="1992948"/>
            <a:ext cx="2795946" cy="694744"/>
          </a:xfrm>
          <a:prstGeom prst="ellipse">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31757456-33FA-2371-3BD0-7824826B5901}"/>
              </a:ext>
            </a:extLst>
          </p:cNvPr>
          <p:cNvSpPr/>
          <p:nvPr/>
        </p:nvSpPr>
        <p:spPr bwMode="auto">
          <a:xfrm>
            <a:off x="2171700" y="2068616"/>
            <a:ext cx="810854" cy="570345"/>
          </a:xfrm>
          <a:prstGeom prst="ellipse">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Oval 1">
            <a:extLst>
              <a:ext uri="{FF2B5EF4-FFF2-40B4-BE49-F238E27FC236}">
                <a16:creationId xmlns:a16="http://schemas.microsoft.com/office/drawing/2014/main" id="{6D75C3DF-31E9-43B9-66B7-5B15CE0E34D9}"/>
              </a:ext>
            </a:extLst>
          </p:cNvPr>
          <p:cNvSpPr/>
          <p:nvPr/>
        </p:nvSpPr>
        <p:spPr bwMode="auto">
          <a:xfrm>
            <a:off x="1524000" y="1373872"/>
            <a:ext cx="1371600" cy="694744"/>
          </a:xfrm>
          <a:prstGeom prst="ellipse">
            <a:avLst/>
          </a:prstGeom>
          <a:gradFill flip="none" rotWithShape="1">
            <a:gsLst>
              <a:gs pos="0">
                <a:schemeClr val="accent2">
                  <a:lumMod val="40000"/>
                  <a:lumOff val="60000"/>
                  <a:shade val="30000"/>
                  <a:satMod val="115000"/>
                </a:schemeClr>
              </a:gs>
              <a:gs pos="50000">
                <a:schemeClr val="accent2">
                  <a:lumMod val="40000"/>
                  <a:lumOff val="60000"/>
                  <a:shade val="67500"/>
                  <a:satMod val="115000"/>
                </a:schemeClr>
              </a:gs>
              <a:gs pos="100000">
                <a:schemeClr val="accent2">
                  <a:lumMod val="40000"/>
                  <a:lumOff val="60000"/>
                  <a:shade val="100000"/>
                  <a:satMod val="11500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What’s new in Transformers model?</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3" name="TextBox 2">
            <a:extLst>
              <a:ext uri="{FF2B5EF4-FFF2-40B4-BE49-F238E27FC236}">
                <a16:creationId xmlns:a16="http://schemas.microsoft.com/office/drawing/2014/main" id="{59DE7702-7387-D448-F5CC-D6280AEAC8E2}"/>
              </a:ext>
            </a:extLst>
          </p:cNvPr>
          <p:cNvSpPr txBox="1"/>
          <p:nvPr/>
        </p:nvSpPr>
        <p:spPr>
          <a:xfrm>
            <a:off x="1398946" y="1444201"/>
            <a:ext cx="9835111" cy="1661993"/>
          </a:xfrm>
          <a:prstGeom prst="rect">
            <a:avLst/>
          </a:prstGeom>
          <a:noFill/>
        </p:spPr>
        <p:txBody>
          <a:bodyPr wrap="square" lIns="0" tIns="0" rIns="0" bIns="0" rtlCol="0">
            <a:spAutoFit/>
          </a:bodyPr>
          <a:lstStyle/>
          <a:p>
            <a:pPr algn="ctr"/>
            <a:r>
              <a:rPr lang="en-US" sz="3600">
                <a:solidFill>
                  <a:schemeClr val="accent1"/>
                </a:solidFill>
              </a:rPr>
              <a:t>Mary already had had coffee that morning, so she didn’t accept a cup of iced coffee his colleague offered her.</a:t>
            </a:r>
          </a:p>
        </p:txBody>
      </p:sp>
      <p:sp>
        <p:nvSpPr>
          <p:cNvPr id="30" name="TextBox 29">
            <a:extLst>
              <a:ext uri="{FF2B5EF4-FFF2-40B4-BE49-F238E27FC236}">
                <a16:creationId xmlns:a16="http://schemas.microsoft.com/office/drawing/2014/main" id="{F3033A38-48C5-FB48-5902-8A66EAC57973}"/>
              </a:ext>
            </a:extLst>
          </p:cNvPr>
          <p:cNvSpPr txBox="1"/>
          <p:nvPr/>
        </p:nvSpPr>
        <p:spPr>
          <a:xfrm>
            <a:off x="2056072" y="3566649"/>
            <a:ext cx="4395019" cy="1477328"/>
          </a:xfrm>
          <a:prstGeom prst="rect">
            <a:avLst/>
          </a:prstGeom>
          <a:noFill/>
        </p:spPr>
        <p:txBody>
          <a:bodyPr wrap="square" lIns="0" tIns="0" rIns="0" bIns="0" rtlCol="0">
            <a:spAutoFit/>
          </a:bodyPr>
          <a:lstStyle/>
          <a:p>
            <a:pPr algn="ctr"/>
            <a:r>
              <a:rPr lang="en-US" sz="3200" b="1">
                <a:gradFill>
                  <a:gsLst>
                    <a:gs pos="2917">
                      <a:schemeClr val="tx1"/>
                    </a:gs>
                    <a:gs pos="30000">
                      <a:schemeClr val="tx1"/>
                    </a:gs>
                  </a:gsLst>
                  <a:lin ang="5400000" scaled="0"/>
                </a:gradFill>
              </a:rPr>
              <a:t>ATTENTION</a:t>
            </a:r>
            <a:r>
              <a:rPr lang="en-US" sz="3200">
                <a:gradFill>
                  <a:gsLst>
                    <a:gs pos="2917">
                      <a:schemeClr val="tx1"/>
                    </a:gs>
                    <a:gs pos="30000">
                      <a:schemeClr val="tx1"/>
                    </a:gs>
                  </a:gsLst>
                  <a:lin ang="5400000" scaled="0"/>
                </a:gradFill>
              </a:rPr>
              <a:t> lets deep networks learn meaning without proximity</a:t>
            </a:r>
          </a:p>
        </p:txBody>
      </p:sp>
      <p:sp>
        <p:nvSpPr>
          <p:cNvPr id="31" name="TextBox 30">
            <a:extLst>
              <a:ext uri="{FF2B5EF4-FFF2-40B4-BE49-F238E27FC236}">
                <a16:creationId xmlns:a16="http://schemas.microsoft.com/office/drawing/2014/main" id="{B8773E63-0C97-F4F6-386E-43FA532302CA}"/>
              </a:ext>
            </a:extLst>
          </p:cNvPr>
          <p:cNvSpPr txBox="1"/>
          <p:nvPr/>
        </p:nvSpPr>
        <p:spPr>
          <a:xfrm>
            <a:off x="0" y="5706394"/>
            <a:ext cx="12110225" cy="861774"/>
          </a:xfrm>
          <a:prstGeom prst="rect">
            <a:avLst/>
          </a:prstGeom>
          <a:noFill/>
        </p:spPr>
        <p:txBody>
          <a:bodyPr wrap="square" lIns="0" tIns="0" rIns="0" bIns="0" rtlCol="0">
            <a:spAutoFit/>
          </a:bodyPr>
          <a:lstStyle/>
          <a:p>
            <a:pPr algn="ctr"/>
            <a:r>
              <a:rPr lang="en-US" sz="2800">
                <a:gradFill>
                  <a:gsLst>
                    <a:gs pos="2917">
                      <a:schemeClr val="tx1"/>
                    </a:gs>
                    <a:gs pos="30000">
                      <a:schemeClr val="tx1"/>
                    </a:gs>
                  </a:gsLst>
                  <a:lin ang="5400000" scaled="0"/>
                </a:gradFill>
              </a:rPr>
              <a:t>The transformer model is able to look at different combinations at the same time, leading to powerful encoders, smarter and time/energy efficient.</a:t>
            </a:r>
          </a:p>
        </p:txBody>
      </p:sp>
      <p:pic>
        <p:nvPicPr>
          <p:cNvPr id="4" name="Picture 3" descr="A close up of a person's eyes&#10;&#10;Description automatically generated">
            <a:extLst>
              <a:ext uri="{FF2B5EF4-FFF2-40B4-BE49-F238E27FC236}">
                <a16:creationId xmlns:a16="http://schemas.microsoft.com/office/drawing/2014/main" id="{8DE6D119-8C8C-5072-29C6-1BA9DFC207A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226" t="22373" r="15968" b="18171"/>
          <a:stretch/>
        </p:blipFill>
        <p:spPr>
          <a:xfrm>
            <a:off x="6993926" y="3291119"/>
            <a:ext cx="2297557" cy="816534"/>
          </a:xfrm>
          <a:prstGeom prst="rect">
            <a:avLst/>
          </a:prstGeom>
        </p:spPr>
      </p:pic>
      <p:pic>
        <p:nvPicPr>
          <p:cNvPr id="5" name="Picture 4" descr="A close up of a person's eyes&#10;&#10;Description automatically generated">
            <a:extLst>
              <a:ext uri="{FF2B5EF4-FFF2-40B4-BE49-F238E27FC236}">
                <a16:creationId xmlns:a16="http://schemas.microsoft.com/office/drawing/2014/main" id="{279715A0-497E-731C-7EF4-27AAF3A1616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226" t="22373" r="15968" b="18171"/>
          <a:stretch/>
        </p:blipFill>
        <p:spPr>
          <a:xfrm>
            <a:off x="7706765" y="3791135"/>
            <a:ext cx="2297557" cy="816534"/>
          </a:xfrm>
          <a:prstGeom prst="rect">
            <a:avLst/>
          </a:prstGeom>
        </p:spPr>
      </p:pic>
      <p:pic>
        <p:nvPicPr>
          <p:cNvPr id="8" name="Picture 7" descr="A close up of a person's eyes&#10;&#10;Description automatically generated">
            <a:extLst>
              <a:ext uri="{FF2B5EF4-FFF2-40B4-BE49-F238E27FC236}">
                <a16:creationId xmlns:a16="http://schemas.microsoft.com/office/drawing/2014/main" id="{7C40617A-6706-006C-F894-CB15569D9D8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226" t="22373" r="15968" b="18171"/>
          <a:stretch/>
        </p:blipFill>
        <p:spPr>
          <a:xfrm>
            <a:off x="8419604" y="4468242"/>
            <a:ext cx="2297557" cy="816534"/>
          </a:xfrm>
          <a:prstGeom prst="rect">
            <a:avLst/>
          </a:prstGeom>
        </p:spPr>
      </p:pic>
    </p:spTree>
    <p:extLst>
      <p:ext uri="{BB962C8B-B14F-4D97-AF65-F5344CB8AC3E}">
        <p14:creationId xmlns:p14="http://schemas.microsoft.com/office/powerpoint/2010/main" val="2404809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GPT model generations</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7D7202DA-DE28-7F36-C4F5-9FAA5A6AD5D9}"/>
              </a:ext>
            </a:extLst>
          </p:cNvPr>
          <p:cNvSpPr txBox="1"/>
          <p:nvPr/>
        </p:nvSpPr>
        <p:spPr>
          <a:xfrm>
            <a:off x="8027282" y="4974880"/>
            <a:ext cx="3722952" cy="369332"/>
          </a:xfrm>
          <a:prstGeom prst="rect">
            <a:avLst/>
          </a:prstGeom>
          <a:noFill/>
        </p:spPr>
        <p:txBody>
          <a:bodyPr wrap="square">
            <a:spAutoFit/>
          </a:bodyPr>
          <a:lstStyle/>
          <a:p>
            <a:pPr algn="ctr"/>
            <a:r>
              <a:rPr lang="en-US">
                <a:hlinkClick r:id="rId3"/>
              </a:rPr>
              <a:t>aka.ms/AOAI-models</a:t>
            </a:r>
            <a:endParaRPr lang="en-US"/>
          </a:p>
        </p:txBody>
      </p:sp>
      <p:cxnSp>
        <p:nvCxnSpPr>
          <p:cNvPr id="22" name="Straight Connector 21">
            <a:extLst>
              <a:ext uri="{FF2B5EF4-FFF2-40B4-BE49-F238E27FC236}">
                <a16:creationId xmlns:a16="http://schemas.microsoft.com/office/drawing/2014/main" id="{C7F1F233-40AF-D686-865B-A4729A4380C3}"/>
              </a:ext>
            </a:extLst>
          </p:cNvPr>
          <p:cNvCxnSpPr>
            <a:cxnSpLocks/>
          </p:cNvCxnSpPr>
          <p:nvPr/>
        </p:nvCxnSpPr>
        <p:spPr>
          <a:xfrm>
            <a:off x="1070517" y="6154052"/>
            <a:ext cx="651851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CDE21BD-96D2-4A72-CD0D-B6124307C03B}"/>
              </a:ext>
            </a:extLst>
          </p:cNvPr>
          <p:cNvSpPr txBox="1"/>
          <p:nvPr/>
        </p:nvSpPr>
        <p:spPr>
          <a:xfrm>
            <a:off x="958078" y="6348129"/>
            <a:ext cx="1260088"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GPT-1</a:t>
            </a:r>
          </a:p>
        </p:txBody>
      </p:sp>
      <p:sp>
        <p:nvSpPr>
          <p:cNvPr id="25" name="TextBox 24">
            <a:extLst>
              <a:ext uri="{FF2B5EF4-FFF2-40B4-BE49-F238E27FC236}">
                <a16:creationId xmlns:a16="http://schemas.microsoft.com/office/drawing/2014/main" id="{5FDDFC76-F8DD-7A12-D2BF-367A8B90BC1F}"/>
              </a:ext>
            </a:extLst>
          </p:cNvPr>
          <p:cNvSpPr txBox="1"/>
          <p:nvPr/>
        </p:nvSpPr>
        <p:spPr>
          <a:xfrm>
            <a:off x="2486721" y="6435836"/>
            <a:ext cx="1260088"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GPT-2</a:t>
            </a:r>
          </a:p>
        </p:txBody>
      </p:sp>
      <p:sp>
        <p:nvSpPr>
          <p:cNvPr id="26" name="TextBox 25">
            <a:extLst>
              <a:ext uri="{FF2B5EF4-FFF2-40B4-BE49-F238E27FC236}">
                <a16:creationId xmlns:a16="http://schemas.microsoft.com/office/drawing/2014/main" id="{56450F26-467D-9C86-5842-B21D421ADEDE}"/>
              </a:ext>
            </a:extLst>
          </p:cNvPr>
          <p:cNvSpPr txBox="1"/>
          <p:nvPr/>
        </p:nvSpPr>
        <p:spPr>
          <a:xfrm>
            <a:off x="4205868" y="6435836"/>
            <a:ext cx="1260088"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GPT-3</a:t>
            </a:r>
          </a:p>
        </p:txBody>
      </p:sp>
      <p:sp>
        <p:nvSpPr>
          <p:cNvPr id="28" name="TextBox 27">
            <a:extLst>
              <a:ext uri="{FF2B5EF4-FFF2-40B4-BE49-F238E27FC236}">
                <a16:creationId xmlns:a16="http://schemas.microsoft.com/office/drawing/2014/main" id="{6627B9FE-6637-0AA5-8543-5E2D9C029C30}"/>
              </a:ext>
            </a:extLst>
          </p:cNvPr>
          <p:cNvSpPr txBox="1"/>
          <p:nvPr/>
        </p:nvSpPr>
        <p:spPr>
          <a:xfrm>
            <a:off x="6460644" y="6416563"/>
            <a:ext cx="1260088"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GPT-4</a:t>
            </a:r>
          </a:p>
        </p:txBody>
      </p:sp>
      <p:sp>
        <p:nvSpPr>
          <p:cNvPr id="29" name="Rectangle 28">
            <a:extLst>
              <a:ext uri="{FF2B5EF4-FFF2-40B4-BE49-F238E27FC236}">
                <a16:creationId xmlns:a16="http://schemas.microsoft.com/office/drawing/2014/main" id="{BFC0FDB2-AF17-8BA2-0456-1A10EE8E16F1}"/>
              </a:ext>
            </a:extLst>
          </p:cNvPr>
          <p:cNvSpPr/>
          <p:nvPr/>
        </p:nvSpPr>
        <p:spPr bwMode="auto">
          <a:xfrm>
            <a:off x="2397976" y="6425436"/>
            <a:ext cx="769434" cy="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DCFBA265-CFB9-E1C7-0379-DD13AABCE171}"/>
              </a:ext>
            </a:extLst>
          </p:cNvPr>
          <p:cNvSpPr/>
          <p:nvPr/>
        </p:nvSpPr>
        <p:spPr bwMode="auto">
          <a:xfrm>
            <a:off x="2565942" y="6132932"/>
            <a:ext cx="992458" cy="182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0AB30DB0-5885-139D-0B6A-3BD6D09A77A3}"/>
              </a:ext>
            </a:extLst>
          </p:cNvPr>
          <p:cNvSpPr/>
          <p:nvPr/>
        </p:nvSpPr>
        <p:spPr bwMode="auto">
          <a:xfrm>
            <a:off x="4426623" y="4544113"/>
            <a:ext cx="992458" cy="160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6A550A0-9120-8BD8-2C31-BE013907217B}"/>
              </a:ext>
            </a:extLst>
          </p:cNvPr>
          <p:cNvSpPr/>
          <p:nvPr/>
        </p:nvSpPr>
        <p:spPr bwMode="auto">
          <a:xfrm>
            <a:off x="6592340" y="932013"/>
            <a:ext cx="996696" cy="5219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EDC601A3-78B9-DF56-A23D-518652B9365A}"/>
              </a:ext>
            </a:extLst>
          </p:cNvPr>
          <p:cNvSpPr/>
          <p:nvPr/>
        </p:nvSpPr>
        <p:spPr bwMode="auto">
          <a:xfrm>
            <a:off x="6592340" y="496279"/>
            <a:ext cx="996696" cy="438708"/>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70266CAD-45F5-734E-DE29-2CB371AA8049}"/>
              </a:ext>
            </a:extLst>
          </p:cNvPr>
          <p:cNvSpPr txBox="1"/>
          <p:nvPr/>
        </p:nvSpPr>
        <p:spPr>
          <a:xfrm>
            <a:off x="1070517" y="2267604"/>
            <a:ext cx="1460810"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Billions of parameters</a:t>
            </a:r>
          </a:p>
        </p:txBody>
      </p:sp>
      <p:sp>
        <p:nvSpPr>
          <p:cNvPr id="38" name="TextBox 37">
            <a:extLst>
              <a:ext uri="{FF2B5EF4-FFF2-40B4-BE49-F238E27FC236}">
                <a16:creationId xmlns:a16="http://schemas.microsoft.com/office/drawing/2014/main" id="{655E4E1B-67CD-C92B-0EAC-C88899198528}"/>
              </a:ext>
            </a:extLst>
          </p:cNvPr>
          <p:cNvSpPr txBox="1"/>
          <p:nvPr/>
        </p:nvSpPr>
        <p:spPr>
          <a:xfrm>
            <a:off x="1235820" y="5575008"/>
            <a:ext cx="70460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0.1B</a:t>
            </a:r>
          </a:p>
        </p:txBody>
      </p:sp>
      <p:sp>
        <p:nvSpPr>
          <p:cNvPr id="41" name="TextBox 40">
            <a:extLst>
              <a:ext uri="{FF2B5EF4-FFF2-40B4-BE49-F238E27FC236}">
                <a16:creationId xmlns:a16="http://schemas.microsoft.com/office/drawing/2014/main" id="{2D364588-2E78-047B-C147-0DBC99D2DBE3}"/>
              </a:ext>
            </a:extLst>
          </p:cNvPr>
          <p:cNvSpPr txBox="1"/>
          <p:nvPr/>
        </p:nvSpPr>
        <p:spPr>
          <a:xfrm>
            <a:off x="2815108" y="5610069"/>
            <a:ext cx="70460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1.5B</a:t>
            </a:r>
          </a:p>
        </p:txBody>
      </p:sp>
      <p:sp>
        <p:nvSpPr>
          <p:cNvPr id="42" name="TextBox 41">
            <a:extLst>
              <a:ext uri="{FF2B5EF4-FFF2-40B4-BE49-F238E27FC236}">
                <a16:creationId xmlns:a16="http://schemas.microsoft.com/office/drawing/2014/main" id="{FB47D5BB-3E21-D4C0-65BB-DB25C6272834}"/>
              </a:ext>
            </a:extLst>
          </p:cNvPr>
          <p:cNvSpPr txBox="1"/>
          <p:nvPr/>
        </p:nvSpPr>
        <p:spPr>
          <a:xfrm>
            <a:off x="4570550" y="5616166"/>
            <a:ext cx="70460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175B</a:t>
            </a:r>
          </a:p>
        </p:txBody>
      </p:sp>
      <p:sp>
        <p:nvSpPr>
          <p:cNvPr id="43" name="TextBox 42">
            <a:extLst>
              <a:ext uri="{FF2B5EF4-FFF2-40B4-BE49-F238E27FC236}">
                <a16:creationId xmlns:a16="http://schemas.microsoft.com/office/drawing/2014/main" id="{83248448-FF8F-8BA9-7635-205E3E8FC068}"/>
              </a:ext>
            </a:extLst>
          </p:cNvPr>
          <p:cNvSpPr txBox="1"/>
          <p:nvPr/>
        </p:nvSpPr>
        <p:spPr>
          <a:xfrm>
            <a:off x="6738991" y="5555108"/>
            <a:ext cx="704604"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100T</a:t>
            </a:r>
          </a:p>
        </p:txBody>
      </p:sp>
      <p:pic>
        <p:nvPicPr>
          <p:cNvPr id="46" name="Picture 45">
            <a:extLst>
              <a:ext uri="{FF2B5EF4-FFF2-40B4-BE49-F238E27FC236}">
                <a16:creationId xmlns:a16="http://schemas.microsoft.com/office/drawing/2014/main" id="{48B930B1-5D9E-57ED-B6FB-94947B90A9F6}"/>
              </a:ext>
            </a:extLst>
          </p:cNvPr>
          <p:cNvPicPr>
            <a:picLocks noChangeAspect="1"/>
          </p:cNvPicPr>
          <p:nvPr/>
        </p:nvPicPr>
        <p:blipFill rotWithShape="1">
          <a:blip r:embed="rId4"/>
          <a:srcRect r="74447"/>
          <a:stretch/>
        </p:blipFill>
        <p:spPr>
          <a:xfrm>
            <a:off x="8027282" y="2882039"/>
            <a:ext cx="1260088" cy="2004772"/>
          </a:xfrm>
          <a:prstGeom prst="rect">
            <a:avLst/>
          </a:prstGeom>
        </p:spPr>
      </p:pic>
      <p:pic>
        <p:nvPicPr>
          <p:cNvPr id="48" name="Picture 47">
            <a:extLst>
              <a:ext uri="{FF2B5EF4-FFF2-40B4-BE49-F238E27FC236}">
                <a16:creationId xmlns:a16="http://schemas.microsoft.com/office/drawing/2014/main" id="{FE43969E-9A88-10DD-EB15-9C9F733427D4}"/>
              </a:ext>
            </a:extLst>
          </p:cNvPr>
          <p:cNvPicPr>
            <a:picLocks noChangeAspect="1"/>
          </p:cNvPicPr>
          <p:nvPr/>
        </p:nvPicPr>
        <p:blipFill rotWithShape="1">
          <a:blip r:embed="rId4"/>
          <a:srcRect l="50000"/>
          <a:stretch/>
        </p:blipFill>
        <p:spPr>
          <a:xfrm>
            <a:off x="9287370" y="2883157"/>
            <a:ext cx="2462864" cy="2002536"/>
          </a:xfrm>
          <a:prstGeom prst="rect">
            <a:avLst/>
          </a:prstGeom>
        </p:spPr>
      </p:pic>
    </p:spTree>
    <p:extLst>
      <p:ext uri="{BB962C8B-B14F-4D97-AF65-F5344CB8AC3E}">
        <p14:creationId xmlns:p14="http://schemas.microsoft.com/office/powerpoint/2010/main" val="1658100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AB5B9D-079E-62F5-9723-754FECEC9923}"/>
              </a:ext>
            </a:extLst>
          </p:cNvPr>
          <p:cNvSpPr>
            <a:spLocks noGrp="1"/>
          </p:cNvSpPr>
          <p:nvPr>
            <p:ph type="title"/>
          </p:nvPr>
        </p:nvSpPr>
        <p:spPr>
          <a:xfrm>
            <a:off x="588263" y="457200"/>
            <a:ext cx="11018520" cy="553998"/>
          </a:xfrm>
        </p:spPr>
        <p:txBody>
          <a:bodyPr/>
          <a:lstStyle/>
          <a:p>
            <a:r>
              <a:rPr lang="en-US">
                <a:solidFill>
                  <a:schemeClr val="accent1"/>
                </a:solidFill>
              </a:rPr>
              <a:t>|</a:t>
            </a:r>
            <a:r>
              <a:rPr lang="en-US"/>
              <a:t> Key Terms</a:t>
            </a:r>
          </a:p>
        </p:txBody>
      </p:sp>
      <p:pic>
        <p:nvPicPr>
          <p:cNvPr id="57" name="Picture 56" descr="a screenshot of a text prompt regarding an email where the instruction to extract the mailing address from the text">
            <a:extLst>
              <a:ext uri="{FF2B5EF4-FFF2-40B4-BE49-F238E27FC236}">
                <a16:creationId xmlns:a16="http://schemas.microsoft.com/office/drawing/2014/main" id="{CBF8266B-E949-43C8-A562-918257B29E7C}"/>
              </a:ext>
            </a:extLst>
          </p:cNvPr>
          <p:cNvPicPr>
            <a:picLocks noChangeAspect="1"/>
          </p:cNvPicPr>
          <p:nvPr/>
        </p:nvPicPr>
        <p:blipFill rotWithShape="1">
          <a:blip r:embed="rId3"/>
          <a:srcRect t="25699"/>
          <a:stretch/>
        </p:blipFill>
        <p:spPr>
          <a:xfrm>
            <a:off x="588263" y="1405817"/>
            <a:ext cx="11018520" cy="3667926"/>
          </a:xfrm>
          <a:prstGeom prst="rect">
            <a:avLst/>
          </a:prstGeom>
        </p:spPr>
      </p:pic>
      <p:sp>
        <p:nvSpPr>
          <p:cNvPr id="59" name="Rectangle: Rounded Corners 58">
            <a:extLst>
              <a:ext uri="{FF2B5EF4-FFF2-40B4-BE49-F238E27FC236}">
                <a16:creationId xmlns:a16="http://schemas.microsoft.com/office/drawing/2014/main" id="{389D1C67-00A5-47AF-B10B-38C9BCC49F02}"/>
              </a:ext>
              <a:ext uri="{C183D7F6-B498-43B3-948B-1728B52AA6E4}">
                <adec:decorative xmlns:adec="http://schemas.microsoft.com/office/drawing/2017/decorative" val="1"/>
              </a:ext>
            </a:extLst>
          </p:cNvPr>
          <p:cNvSpPr/>
          <p:nvPr/>
        </p:nvSpPr>
        <p:spPr bwMode="auto">
          <a:xfrm>
            <a:off x="860156" y="1802086"/>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11BABAC3-A30B-4B22-BFA6-60B4B4BC166C}"/>
              </a:ext>
              <a:ext uri="{C183D7F6-B498-43B3-948B-1728B52AA6E4}">
                <adec:decorative xmlns:adec="http://schemas.microsoft.com/office/drawing/2017/decorative" val="1"/>
              </a:ext>
            </a:extLst>
          </p:cNvPr>
          <p:cNvSpPr/>
          <p:nvPr/>
        </p:nvSpPr>
        <p:spPr bwMode="auto">
          <a:xfrm>
            <a:off x="781442" y="1719590"/>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0B0FBD1C-22F2-4F85-9536-F03747A2E1A9}"/>
              </a:ext>
              <a:ext uri="{C183D7F6-B498-43B3-948B-1728B52AA6E4}">
                <adec:decorative xmlns:adec="http://schemas.microsoft.com/office/drawing/2017/decorative" val="1"/>
              </a:ext>
            </a:extLst>
          </p:cNvPr>
          <p:cNvSpPr/>
          <p:nvPr/>
        </p:nvSpPr>
        <p:spPr bwMode="auto">
          <a:xfrm>
            <a:off x="860156" y="4537075"/>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DEAA099-BB14-40EF-B6CA-CA8A08AE4E4B}"/>
              </a:ext>
              <a:ext uri="{C183D7F6-B498-43B3-948B-1728B52AA6E4}">
                <adec:decorative xmlns:adec="http://schemas.microsoft.com/office/drawing/2017/decorative" val="1"/>
              </a:ext>
            </a:extLst>
          </p:cNvPr>
          <p:cNvSpPr/>
          <p:nvPr/>
        </p:nvSpPr>
        <p:spPr bwMode="auto">
          <a:xfrm>
            <a:off x="889339" y="4572322"/>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3309CB6-5FB8-413A-B580-A43A70C210D5}"/>
              </a:ext>
            </a:extLst>
          </p:cNvPr>
          <p:cNvSpPr txBox="1"/>
          <p:nvPr/>
        </p:nvSpPr>
        <p:spPr>
          <a:xfrm>
            <a:off x="588263" y="5399941"/>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Prompt—</a:t>
            </a:r>
            <a:r>
              <a:rPr kumimoji="0" lang="en-US" sz="1800" b="0" i="0" u="none" strike="noStrike" kern="0" cap="none" spc="0" normalizeH="0" baseline="0" noProof="0">
                <a:ln>
                  <a:noFill/>
                </a:ln>
                <a:solidFill>
                  <a:srgbClr val="FFFFFF"/>
                </a:solidFill>
                <a:effectLst/>
                <a:uLnTx/>
                <a:uFillTx/>
                <a:latin typeface="Segoe UI"/>
                <a:ea typeface="+mn-ea"/>
                <a:cs typeface="+mn-cs"/>
              </a:rPr>
              <a:t>Text input that provides some context to the engine on what is expecting.</a:t>
            </a:r>
          </a:p>
        </p:txBody>
      </p:sp>
      <p:sp>
        <p:nvSpPr>
          <p:cNvPr id="65" name="TextBox 64">
            <a:extLst>
              <a:ext uri="{FF2B5EF4-FFF2-40B4-BE49-F238E27FC236}">
                <a16:creationId xmlns:a16="http://schemas.microsoft.com/office/drawing/2014/main" id="{317CA6A7-8CF9-4518-9D67-641BFBC2F8F2}"/>
              </a:ext>
            </a:extLst>
          </p:cNvPr>
          <p:cNvSpPr txBox="1"/>
          <p:nvPr/>
        </p:nvSpPr>
        <p:spPr>
          <a:xfrm>
            <a:off x="4851884" y="5403776"/>
            <a:ext cx="310744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Completion—</a:t>
            </a:r>
            <a:r>
              <a:rPr kumimoji="0" lang="en-US" sz="1800" b="0" i="0" u="none" strike="noStrike" kern="0" cap="none" spc="0" normalizeH="0" baseline="0" noProof="0">
                <a:ln>
                  <a:noFill/>
                </a:ln>
                <a:solidFill>
                  <a:srgbClr val="FFFFFF"/>
                </a:solidFill>
                <a:effectLst/>
                <a:uLnTx/>
                <a:uFillTx/>
                <a:latin typeface="Segoe UI"/>
                <a:ea typeface="+mn-ea"/>
                <a:cs typeface="+mn-cs"/>
              </a:rPr>
              <a:t>Output that </a:t>
            </a:r>
            <a:r>
              <a:rPr lang="en-US" kern="0">
                <a:solidFill>
                  <a:srgbClr val="FFFFFF"/>
                </a:solidFill>
                <a:latin typeface="Segoe UI"/>
              </a:rPr>
              <a:t>the model </a:t>
            </a:r>
            <a:r>
              <a:rPr kumimoji="0" lang="en-US" sz="1800" b="0" i="0" u="none" strike="noStrike" kern="0" cap="none" spc="0" normalizeH="0" baseline="0" noProof="0">
                <a:ln>
                  <a:noFill/>
                </a:ln>
                <a:solidFill>
                  <a:srgbClr val="FFFFFF"/>
                </a:solidFill>
                <a:effectLst/>
                <a:uLnTx/>
                <a:uFillTx/>
                <a:latin typeface="Segoe UI"/>
                <a:ea typeface="+mn-ea"/>
                <a:cs typeface="+mn-cs"/>
              </a:rPr>
              <a:t>generates based on the prompt. </a:t>
            </a:r>
          </a:p>
        </p:txBody>
      </p:sp>
      <p:cxnSp>
        <p:nvCxnSpPr>
          <p:cNvPr id="12" name="Connector: Elbow 11">
            <a:extLst>
              <a:ext uri="{FF2B5EF4-FFF2-40B4-BE49-F238E27FC236}">
                <a16:creationId xmlns:a16="http://schemas.microsoft.com/office/drawing/2014/main" id="{FA195616-D3E0-229F-9045-A9A1BB02EE29}"/>
              </a:ext>
              <a:ext uri="{C183D7F6-B498-43B3-948B-1728B52AA6E4}">
                <adec:decorative xmlns:adec="http://schemas.microsoft.com/office/drawing/2017/decorative" val="1"/>
              </a:ext>
            </a:extLst>
          </p:cNvPr>
          <p:cNvCxnSpPr>
            <a:cxnSpLocks/>
            <a:endCxn id="57" idx="1"/>
          </p:cNvCxnSpPr>
          <p:nvPr/>
        </p:nvCxnSpPr>
        <p:spPr>
          <a:xfrm rot="10800000">
            <a:off x="588263" y="3239781"/>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8FF3183-BD56-3EF7-D751-1871A0F3724B}"/>
              </a:ext>
              <a:ext uri="{C183D7F6-B498-43B3-948B-1728B52AA6E4}">
                <adec:decorative xmlns:adec="http://schemas.microsoft.com/office/drawing/2017/decorative" val="1"/>
              </a:ext>
            </a:extLst>
          </p:cNvPr>
          <p:cNvCxnSpPr>
            <a:cxnSpLocks/>
            <a:stCxn id="65" idx="1"/>
            <a:endCxn id="61" idx="3"/>
          </p:cNvCxnSpPr>
          <p:nvPr/>
        </p:nvCxnSpPr>
        <p:spPr>
          <a:xfrm rot="10800000">
            <a:off x="4220432" y="4663425"/>
            <a:ext cx="631453" cy="1202017"/>
          </a:xfrm>
          <a:prstGeom prst="bentConnector3">
            <a:avLst>
              <a:gd name="adj1" fmla="val 50000"/>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DF5E73-BF6E-CCD3-ED64-CF10FA5D5C38}"/>
              </a:ext>
            </a:extLst>
          </p:cNvPr>
          <p:cNvSpPr txBox="1"/>
          <p:nvPr/>
        </p:nvSpPr>
        <p:spPr>
          <a:xfrm>
            <a:off x="1514314" y="5396524"/>
            <a:ext cx="1547761" cy="923330"/>
          </a:xfrm>
          <a:prstGeom prst="rect">
            <a:avLst/>
          </a:prstGeom>
          <a:noFill/>
        </p:spPr>
        <p:txBody>
          <a:bodyPr wrap="square" anchor="ctr">
            <a:norm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some context </a:t>
            </a:r>
          </a:p>
        </p:txBody>
      </p:sp>
      <p:sp>
        <p:nvSpPr>
          <p:cNvPr id="4" name="TextBox 3">
            <a:extLst>
              <a:ext uri="{FF2B5EF4-FFF2-40B4-BE49-F238E27FC236}">
                <a16:creationId xmlns:a16="http://schemas.microsoft.com/office/drawing/2014/main" id="{BCF4A1A9-337E-837A-064F-AD6FA43DB188}"/>
              </a:ext>
            </a:extLst>
          </p:cNvPr>
          <p:cNvSpPr txBox="1"/>
          <p:nvPr/>
        </p:nvSpPr>
        <p:spPr>
          <a:xfrm>
            <a:off x="8430881" y="5468362"/>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Token —</a:t>
            </a:r>
            <a:r>
              <a:rPr kumimoji="0" lang="en-US" sz="1800" b="0" i="0" u="none" strike="noStrike" kern="0" cap="none" spc="0" normalizeH="0" baseline="0" noProof="0">
                <a:ln>
                  <a:noFill/>
                </a:ln>
                <a:solidFill>
                  <a:srgbClr val="FFFFFF"/>
                </a:solidFill>
                <a:effectLst/>
                <a:uLnTx/>
                <a:uFillTx/>
                <a:latin typeface="Segoe UI"/>
                <a:ea typeface="+mn-ea"/>
                <a:cs typeface="+mn-cs"/>
              </a:rPr>
              <a:t> partial or full words processed and produced</a:t>
            </a:r>
            <a:r>
              <a:rPr kumimoji="0" lang="en-US" sz="1800" b="0" i="0" u="none" strike="noStrike" kern="0" cap="none" spc="0" normalizeH="0" noProof="0">
                <a:ln>
                  <a:noFill/>
                </a:ln>
                <a:solidFill>
                  <a:srgbClr val="FFFFFF"/>
                </a:solidFill>
                <a:effectLst/>
                <a:uLnTx/>
                <a:uFillTx/>
                <a:latin typeface="Segoe UI"/>
                <a:ea typeface="+mn-ea"/>
                <a:cs typeface="+mn-cs"/>
              </a:rPr>
              <a:t> by the GPT models</a:t>
            </a: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41" name="Connector: Elbow 40">
            <a:extLst>
              <a:ext uri="{FF2B5EF4-FFF2-40B4-BE49-F238E27FC236}">
                <a16:creationId xmlns:a16="http://schemas.microsoft.com/office/drawing/2014/main" id="{BA740B3D-CF9E-4B15-4997-D46F1AD438AF}"/>
              </a:ext>
              <a:ext uri="{C183D7F6-B498-43B3-948B-1728B52AA6E4}">
                <adec:decorative xmlns:adec="http://schemas.microsoft.com/office/drawing/2017/decorative" val="1"/>
              </a:ext>
            </a:extLst>
          </p:cNvPr>
          <p:cNvCxnSpPr>
            <a:cxnSpLocks/>
            <a:stCxn id="4" idx="0"/>
            <a:endCxn id="45" idx="2"/>
          </p:cNvCxnSpPr>
          <p:nvPr/>
        </p:nvCxnSpPr>
        <p:spPr>
          <a:xfrm rot="16200000" flipV="1">
            <a:off x="6849521" y="2211866"/>
            <a:ext cx="2548948" cy="3964044"/>
          </a:xfrm>
          <a:prstGeom prst="bentConnector3">
            <a:avLst>
              <a:gd name="adj1" fmla="val 50000"/>
            </a:avLst>
          </a:prstGeom>
          <a:ln>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D105956-3C28-41F8-53CE-E541F0A27BAA}"/>
              </a:ext>
              <a:ext uri="{C183D7F6-B498-43B3-948B-1728B52AA6E4}">
                <adec:decorative xmlns:adec="http://schemas.microsoft.com/office/drawing/2017/decorative" val="1"/>
              </a:ext>
            </a:extLst>
          </p:cNvPr>
          <p:cNvGrpSpPr/>
          <p:nvPr/>
        </p:nvGrpSpPr>
        <p:grpSpPr>
          <a:xfrm>
            <a:off x="4998973" y="2826634"/>
            <a:ext cx="2286000" cy="92780"/>
            <a:chOff x="4998973" y="2826634"/>
            <a:chExt cx="2286000" cy="92780"/>
          </a:xfrm>
        </p:grpSpPr>
        <p:sp>
          <p:nvSpPr>
            <p:cNvPr id="45" name="Rectangle: Rounded Corners 44">
              <a:extLst>
                <a:ext uri="{FF2B5EF4-FFF2-40B4-BE49-F238E27FC236}">
                  <a16:creationId xmlns:a16="http://schemas.microsoft.com/office/drawing/2014/main" id="{2956C2B8-3544-F035-1430-B33A7D140320}"/>
                </a:ext>
              </a:extLst>
            </p:cNvPr>
            <p:cNvSpPr/>
            <p:nvPr/>
          </p:nvSpPr>
          <p:spPr bwMode="auto">
            <a:xfrm>
              <a:off x="4998973" y="2826634"/>
              <a:ext cx="2286000" cy="9278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ACBA24D1-CF6F-EB6A-5DD2-A46DBBDD92E7}"/>
                </a:ext>
              </a:extLst>
            </p:cNvPr>
            <p:cNvGrpSpPr/>
            <p:nvPr/>
          </p:nvGrpSpPr>
          <p:grpSpPr>
            <a:xfrm>
              <a:off x="5083307" y="2871787"/>
              <a:ext cx="2141406" cy="1"/>
              <a:chOff x="5083307" y="2871787"/>
              <a:chExt cx="2141406" cy="1"/>
            </a:xfrm>
          </p:grpSpPr>
          <p:cxnSp>
            <p:nvCxnSpPr>
              <p:cNvPr id="11" name="Straight Connector 10">
                <a:extLst>
                  <a:ext uri="{FF2B5EF4-FFF2-40B4-BE49-F238E27FC236}">
                    <a16:creationId xmlns:a16="http://schemas.microsoft.com/office/drawing/2014/main" id="{5F25718A-E161-C1A0-6B52-51B51E6711B0}"/>
                  </a:ext>
                </a:extLst>
              </p:cNvPr>
              <p:cNvCxnSpPr>
                <a:cxnSpLocks/>
              </p:cNvCxnSpPr>
              <p:nvPr/>
            </p:nvCxnSpPr>
            <p:spPr>
              <a:xfrm>
                <a:off x="5083307" y="2871787"/>
                <a:ext cx="10305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DEDC579-4A00-C59A-2A91-1E0C8EC85DF1}"/>
                  </a:ext>
                </a:extLst>
              </p:cNvPr>
              <p:cNvCxnSpPr>
                <a:cxnSpLocks/>
              </p:cNvCxnSpPr>
              <p:nvPr/>
            </p:nvCxnSpPr>
            <p:spPr>
              <a:xfrm>
                <a:off x="5239914" y="2871787"/>
                <a:ext cx="64653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B4A3152-3135-F50E-F826-D04616BEE42C}"/>
                  </a:ext>
                </a:extLst>
              </p:cNvPr>
              <p:cNvCxnSpPr>
                <a:cxnSpLocks/>
              </p:cNvCxnSpPr>
              <p:nvPr/>
            </p:nvCxnSpPr>
            <p:spPr>
              <a:xfrm>
                <a:off x="5943930" y="2871787"/>
                <a:ext cx="242558"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DD82CCE-5F09-CA34-E8D0-DA6CFF588CE5}"/>
                  </a:ext>
                </a:extLst>
              </p:cNvPr>
              <p:cNvCxnSpPr>
                <a:cxnSpLocks/>
              </p:cNvCxnSpPr>
              <p:nvPr/>
            </p:nvCxnSpPr>
            <p:spPr>
              <a:xfrm>
                <a:off x="6258388" y="2871787"/>
                <a:ext cx="199562"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FDF919-285C-F423-B85D-5D03C6D1A86C}"/>
                  </a:ext>
                </a:extLst>
              </p:cNvPr>
              <p:cNvCxnSpPr>
                <a:cxnSpLocks/>
              </p:cNvCxnSpPr>
              <p:nvPr/>
            </p:nvCxnSpPr>
            <p:spPr>
              <a:xfrm>
                <a:off x="6529850" y="2871787"/>
                <a:ext cx="694863"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37866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1000"/>
                                        <p:tgtEl>
                                          <p:spTgt spid="6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3" presetClass="emph" presetSubtype="2" fill="hold" grpId="1" nodeType="withEffect">
                                  <p:stCondLst>
                                    <p:cond delay="500"/>
                                  </p:stCondLst>
                                  <p:childTnLst>
                                    <p:animClr clrSpc="rgb" dir="cw">
                                      <p:cBhvr override="childStyle">
                                        <p:cTn id="21" dur="1000" fill="hold"/>
                                        <p:tgtEl>
                                          <p:spTgt spid="16"/>
                                        </p:tgtEl>
                                        <p:attrNameLst>
                                          <p:attrName>style.color</p:attrName>
                                        </p:attrNameLst>
                                      </p:cBhvr>
                                      <p:to>
                                        <a:schemeClr val="accent2"/>
                                      </p:to>
                                    </p:animClr>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heel(1)">
                                      <p:cBhvr>
                                        <p:cTn id="25" dur="75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62"/>
                                        </p:tgtEl>
                                      </p:cBhvr>
                                    </p:animEffect>
                                    <p:set>
                                      <p:cBhvr>
                                        <p:cTn id="30" dur="1" fill="hold">
                                          <p:stCondLst>
                                            <p:cond delay="499"/>
                                          </p:stCondLst>
                                        </p:cTn>
                                        <p:tgtEl>
                                          <p:spTgt spid="62"/>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up)">
                                      <p:cBhvr>
                                        <p:cTn id="34" dur="500"/>
                                        <p:tgtEl>
                                          <p:spTgt spid="65"/>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heel(1)">
                                      <p:cBhvr>
                                        <p:cTn id="42" dur="10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up)">
                                      <p:cBhvr>
                                        <p:cTn id="47" dur="500"/>
                                        <p:tgtEl>
                                          <p:spTgt spid="4"/>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wipe(down)">
                                      <p:cBhvr>
                                        <p:cTn id="51" dur="500"/>
                                        <p:tgtEl>
                                          <p:spTgt spid="41"/>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p:bldP spid="65" grpId="0"/>
      <p:bldP spid="16" grpId="0"/>
      <p:bldP spid="16" grpId="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8152121" cy="553998"/>
          </a:xfrm>
        </p:spPr>
        <p:txBody>
          <a:bodyPr/>
          <a:lstStyle/>
          <a:p>
            <a:r>
              <a:rPr lang="en-US" sz="3600" err="1">
                <a:gradFill flip="none" rotWithShape="1">
                  <a:gsLst>
                    <a:gs pos="100000">
                      <a:srgbClr val="CD98D0"/>
                    </a:gs>
                    <a:gs pos="0">
                      <a:srgbClr val="8DC8E8"/>
                    </a:gs>
                  </a:gsLst>
                  <a:lin ang="2700000" scaled="1"/>
                  <a:tileRect/>
                </a:gradFill>
                <a:latin typeface="Segoe UI Semibold"/>
                <a:cs typeface="Segoe UI"/>
              </a:rPr>
              <a:t>OpenAI</a:t>
            </a:r>
            <a:r>
              <a:rPr lang="en-US" sz="3600">
                <a:gradFill flip="none" rotWithShape="1">
                  <a:gsLst>
                    <a:gs pos="100000">
                      <a:srgbClr val="CD98D0"/>
                    </a:gs>
                    <a:gs pos="0">
                      <a:srgbClr val="8DC8E8"/>
                    </a:gs>
                  </a:gsLst>
                  <a:lin ang="2700000" scaled="1"/>
                  <a:tileRect/>
                </a:gradFill>
                <a:latin typeface="Segoe UI Semibold"/>
                <a:cs typeface="Segoe UI"/>
              </a:rPr>
              <a:t> + Microsoft</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17431000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923513" y="1678569"/>
            <a:ext cx="3267809" cy="2067063"/>
            <a:chOff x="2203537" y="1713643"/>
            <a:chExt cx="3267809" cy="2067063"/>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429465" y="2857376"/>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Ensure that artificial general intelligence (AGI) benefits humanity</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37470" y="1450114"/>
            <a:ext cx="3931955" cy="2376363"/>
            <a:chOff x="6117102" y="1475679"/>
            <a:chExt cx="3931955" cy="2376363"/>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610777" y="2928712"/>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Empower every person and organization on the planet to achieve more</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829317" y="2811228"/>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3" name="Title 12">
            <a:extLst>
              <a:ext uri="{FF2B5EF4-FFF2-40B4-BE49-F238E27FC236}">
                <a16:creationId xmlns:a16="http://schemas.microsoft.com/office/drawing/2014/main" id="{565723D1-39AF-CF7E-BA07-26C868B75534}"/>
              </a:ext>
              <a:ext uri="{C183D7F6-B498-43B3-948B-1728B52AA6E4}">
                <adec:decorative xmlns:adec="http://schemas.microsoft.com/office/drawing/2017/decorative" val="1"/>
              </a:ext>
            </a:extLst>
          </p:cNvPr>
          <p:cNvSpPr>
            <a:spLocks noGrp="1"/>
          </p:cNvSpPr>
          <p:nvPr>
            <p:ph type="title"/>
          </p:nvPr>
        </p:nvSpPr>
        <p:spPr>
          <a:xfrm>
            <a:off x="588263" y="-492443"/>
            <a:ext cx="11018520" cy="492443"/>
          </a:xfrm>
        </p:spPr>
        <p:txBody>
          <a:bodyPr vert="horz" wrap="square" lIns="0" tIns="0" rIns="0" bIns="0" rtlCol="0" anchor="b">
            <a:spAutoFit/>
          </a:bodyPr>
          <a:lstStyle/>
          <a:p>
            <a:r>
              <a:rPr lang="en-US"/>
              <a:t>Microsoft and OpenAI partnership</a:t>
            </a:r>
          </a:p>
        </p:txBody>
      </p:sp>
      <p:sp>
        <p:nvSpPr>
          <p:cNvPr id="15" name="Rectangle: Rounded Corners 14">
            <a:extLst>
              <a:ext uri="{FF2B5EF4-FFF2-40B4-BE49-F238E27FC236}">
                <a16:creationId xmlns:a16="http://schemas.microsoft.com/office/drawing/2014/main" id="{FED287EA-B3F6-4403-06FE-63E2C19173A5}"/>
              </a:ext>
              <a:ext uri="{C183D7F6-B498-43B3-948B-1728B52AA6E4}">
                <adec:decorative xmlns:adec="http://schemas.microsoft.com/office/drawing/2017/decorative" val="0"/>
              </a:ext>
            </a:extLst>
          </p:cNvPr>
          <p:cNvSpPr/>
          <p:nvPr/>
        </p:nvSpPr>
        <p:spPr bwMode="auto">
          <a:xfrm>
            <a:off x="666087" y="5236061"/>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GPT-3.5 and GPT-4</a:t>
            </a:r>
          </a:p>
        </p:txBody>
      </p:sp>
      <p:grpSp>
        <p:nvGrpSpPr>
          <p:cNvPr id="28" name="Group 27" descr="Response&#10;We serve up smiles with every scoop!">
            <a:extLst>
              <a:ext uri="{FF2B5EF4-FFF2-40B4-BE49-F238E27FC236}">
                <a16:creationId xmlns:a16="http://schemas.microsoft.com/office/drawing/2014/main" id="{D4775974-FFA3-C9FF-269F-E1919CD14D77}"/>
              </a:ext>
            </a:extLst>
          </p:cNvPr>
          <p:cNvGrpSpPr/>
          <p:nvPr/>
        </p:nvGrpSpPr>
        <p:grpSpPr>
          <a:xfrm>
            <a:off x="666087" y="5753972"/>
            <a:ext cx="2177696" cy="494400"/>
            <a:chOff x="581593" y="3254043"/>
            <a:chExt cx="3635565" cy="885137"/>
          </a:xfrm>
        </p:grpSpPr>
        <p:sp>
          <p:nvSpPr>
            <p:cNvPr id="29" name="Rounded Rectangle 13">
              <a:extLst>
                <a:ext uri="{FF2B5EF4-FFF2-40B4-BE49-F238E27FC236}">
                  <a16:creationId xmlns:a16="http://schemas.microsoft.com/office/drawing/2014/main" id="{F22BA346-3BE1-4BEC-A0CD-0386569B4E51}"/>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Text Placeholder 4">
              <a:extLst>
                <a:ext uri="{FF2B5EF4-FFF2-40B4-BE49-F238E27FC236}">
                  <a16:creationId xmlns:a16="http://schemas.microsoft.com/office/drawing/2014/main" id="{BA3D1A61-F9E3-7406-4A14-DB5079E24BD9}"/>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Text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3" name="Rectangle: Rounded Corners 22">
            <a:extLst>
              <a:ext uri="{FF2B5EF4-FFF2-40B4-BE49-F238E27FC236}">
                <a16:creationId xmlns:a16="http://schemas.microsoft.com/office/drawing/2014/main" id="{459227D1-8BE8-C6B5-F3B7-04C142A29B4E}"/>
              </a:ext>
              <a:ext uri="{C183D7F6-B498-43B3-948B-1728B52AA6E4}">
                <adec:decorative xmlns:adec="http://schemas.microsoft.com/office/drawing/2017/decorative" val="0"/>
              </a:ext>
            </a:extLst>
          </p:cNvPr>
          <p:cNvSpPr/>
          <p:nvPr/>
        </p:nvSpPr>
        <p:spPr bwMode="auto">
          <a:xfrm>
            <a:off x="3529620" y="525821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1" name="Group 30" descr="Response&#10;We serve up smiles with every scoop!">
            <a:extLst>
              <a:ext uri="{FF2B5EF4-FFF2-40B4-BE49-F238E27FC236}">
                <a16:creationId xmlns:a16="http://schemas.microsoft.com/office/drawing/2014/main" id="{9B34218E-D9CE-289C-B70E-80F399C27A57}"/>
              </a:ext>
            </a:extLst>
          </p:cNvPr>
          <p:cNvGrpSpPr/>
          <p:nvPr/>
        </p:nvGrpSpPr>
        <p:grpSpPr>
          <a:xfrm>
            <a:off x="3529620" y="5780722"/>
            <a:ext cx="2177696" cy="494400"/>
            <a:chOff x="581593" y="3254043"/>
            <a:chExt cx="3635565" cy="885137"/>
          </a:xfrm>
        </p:grpSpPr>
        <p:sp>
          <p:nvSpPr>
            <p:cNvPr id="32" name="Rounded Rectangle 13">
              <a:extLst>
                <a:ext uri="{FF2B5EF4-FFF2-40B4-BE49-F238E27FC236}">
                  <a16:creationId xmlns:a16="http://schemas.microsoft.com/office/drawing/2014/main" id="{39E2AED1-534A-619F-D23C-BFAE9ACFE61C}"/>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3" name="Text Placeholder 4">
              <a:extLst>
                <a:ext uri="{FF2B5EF4-FFF2-40B4-BE49-F238E27FC236}">
                  <a16:creationId xmlns:a16="http://schemas.microsoft.com/office/drawing/2014/main" id="{965706E7-ADF9-967E-B6D6-8E3D2BEF73C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Conversation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4" name="Rectangle: Rounded Corners 23">
            <a:extLst>
              <a:ext uri="{FF2B5EF4-FFF2-40B4-BE49-F238E27FC236}">
                <a16:creationId xmlns:a16="http://schemas.microsoft.com/office/drawing/2014/main" id="{B4E4CE37-EB6C-5BD5-56CC-44B8E76DCCC9}"/>
              </a:ext>
              <a:ext uri="{C183D7F6-B498-43B3-948B-1728B52AA6E4}">
                <adec:decorative xmlns:adec="http://schemas.microsoft.com/office/drawing/2017/decorative" val="0"/>
              </a:ext>
            </a:extLst>
          </p:cNvPr>
          <p:cNvSpPr/>
          <p:nvPr/>
        </p:nvSpPr>
        <p:spPr bwMode="auto">
          <a:xfrm>
            <a:off x="6565554" y="5258212"/>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34" name="Group 33" descr="Response&#10;We serve up smiles with every scoop!">
            <a:extLst>
              <a:ext uri="{FF2B5EF4-FFF2-40B4-BE49-F238E27FC236}">
                <a16:creationId xmlns:a16="http://schemas.microsoft.com/office/drawing/2014/main" id="{095F388E-89E6-C0DB-B5C1-D01659F6DCD6}"/>
              </a:ext>
            </a:extLst>
          </p:cNvPr>
          <p:cNvGrpSpPr/>
          <p:nvPr/>
        </p:nvGrpSpPr>
        <p:grpSpPr>
          <a:xfrm>
            <a:off x="6565554" y="5780722"/>
            <a:ext cx="2177696" cy="494400"/>
            <a:chOff x="581593" y="3254043"/>
            <a:chExt cx="3635565" cy="885137"/>
          </a:xfrm>
        </p:grpSpPr>
        <p:sp>
          <p:nvSpPr>
            <p:cNvPr id="35" name="Rounded Rectangle 13">
              <a:extLst>
                <a:ext uri="{FF2B5EF4-FFF2-40B4-BE49-F238E27FC236}">
                  <a16:creationId xmlns:a16="http://schemas.microsoft.com/office/drawing/2014/main" id="{C7E3279D-DE02-57EF-C0B7-C9ADFD3E2B84}"/>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6" name="Text Placeholder 4">
              <a:extLst>
                <a:ext uri="{FF2B5EF4-FFF2-40B4-BE49-F238E27FC236}">
                  <a16:creationId xmlns:a16="http://schemas.microsoft.com/office/drawing/2014/main" id="{8CBFF1CB-048D-0EF2-E1D2-9B85BB279C19}"/>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Code</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25" name="Rectangle: Rounded Corners 24">
            <a:extLst>
              <a:ext uri="{FF2B5EF4-FFF2-40B4-BE49-F238E27FC236}">
                <a16:creationId xmlns:a16="http://schemas.microsoft.com/office/drawing/2014/main" id="{A4399BDD-11BF-BE23-B79E-F24D339FF687}"/>
              </a:ext>
              <a:ext uri="{C183D7F6-B498-43B3-948B-1728B52AA6E4}">
                <adec:decorative xmlns:adec="http://schemas.microsoft.com/office/drawing/2017/decorative" val="0"/>
              </a:ext>
            </a:extLst>
          </p:cNvPr>
          <p:cNvSpPr/>
          <p:nvPr/>
        </p:nvSpPr>
        <p:spPr bwMode="auto">
          <a:xfrm>
            <a:off x="9429087" y="5286322"/>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DALL·E </a:t>
            </a:r>
            <a:r>
              <a:rPr lang="en-US" sz="1600">
                <a:solidFill>
                  <a:srgbClr val="FFFFFF"/>
                </a:solidFill>
                <a:latin typeface="Segoe UI Semibold"/>
                <a:cs typeface="Segoe UI" pitchFamily="34" charset="0"/>
              </a:rPr>
              <a:t>2</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7" name="Group 36" descr="Response&#10;We serve up smiles with every scoop!">
            <a:extLst>
              <a:ext uri="{FF2B5EF4-FFF2-40B4-BE49-F238E27FC236}">
                <a16:creationId xmlns:a16="http://schemas.microsoft.com/office/drawing/2014/main" id="{1F62FA3B-DA27-23BA-ADF0-6419CF81FAF0}"/>
              </a:ext>
            </a:extLst>
          </p:cNvPr>
          <p:cNvGrpSpPr/>
          <p:nvPr/>
        </p:nvGrpSpPr>
        <p:grpSpPr>
          <a:xfrm>
            <a:off x="9429087" y="5780722"/>
            <a:ext cx="2177696" cy="494400"/>
            <a:chOff x="581593" y="3254043"/>
            <a:chExt cx="3635565" cy="885137"/>
          </a:xfrm>
        </p:grpSpPr>
        <p:sp>
          <p:nvSpPr>
            <p:cNvPr id="38" name="Rounded Rectangle 13">
              <a:extLst>
                <a:ext uri="{FF2B5EF4-FFF2-40B4-BE49-F238E27FC236}">
                  <a16:creationId xmlns:a16="http://schemas.microsoft.com/office/drawing/2014/main" id="{95860C23-CB9C-8EA7-9348-60F46AE99DA8}"/>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9" name="Text Placeholder 4">
              <a:extLst>
                <a:ext uri="{FF2B5EF4-FFF2-40B4-BE49-F238E27FC236}">
                  <a16:creationId xmlns:a16="http://schemas.microsoft.com/office/drawing/2014/main" id="{7383A148-F558-316E-B677-1764681EEC67}"/>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Images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A6BB111C-8099-0DE7-173F-693E8FC52A94}"/>
              </a:ext>
              <a:ext uri="{C183D7F6-B498-43B3-948B-1728B52AA6E4}">
                <adec:decorative xmlns:adec="http://schemas.microsoft.com/office/drawing/2017/decorative" val="1"/>
              </a:ext>
            </a:extLst>
          </p:cNvPr>
          <p:cNvCxnSpPr/>
          <p:nvPr/>
        </p:nvCxnSpPr>
        <p:spPr>
          <a:xfrm>
            <a:off x="3822970"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829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additive="base">
                                        <p:cTn id="41" dur="500" fill="hold"/>
                                        <p:tgtEl>
                                          <p:spTgt spid="28"/>
                                        </p:tgtEl>
                                        <p:attrNameLst>
                                          <p:attrName>ppt_x</p:attrName>
                                        </p:attrNameLst>
                                      </p:cBhvr>
                                      <p:tavLst>
                                        <p:tav tm="0">
                                          <p:val>
                                            <p:strVal val="#ppt_x"/>
                                          </p:val>
                                        </p:tav>
                                        <p:tav tm="100000">
                                          <p:val>
                                            <p:strVal val="#ppt_x"/>
                                          </p:val>
                                        </p:tav>
                                      </p:tavLst>
                                    </p:anim>
                                    <p:anim calcmode="lin" valueType="num">
                                      <p:cBhvr additive="base">
                                        <p:cTn id="42" dur="500" fill="hold"/>
                                        <p:tgtEl>
                                          <p:spTgt spid="28"/>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fill="hold"/>
                                        <p:tgtEl>
                                          <p:spTgt spid="31"/>
                                        </p:tgtEl>
                                        <p:attrNameLst>
                                          <p:attrName>ppt_x</p:attrName>
                                        </p:attrNameLst>
                                      </p:cBhvr>
                                      <p:tavLst>
                                        <p:tav tm="0">
                                          <p:val>
                                            <p:strVal val="#ppt_x"/>
                                          </p:val>
                                        </p:tav>
                                        <p:tav tm="100000">
                                          <p:val>
                                            <p:strVal val="#ppt_x"/>
                                          </p:val>
                                        </p:tav>
                                      </p:tavLst>
                                    </p:anim>
                                    <p:anim calcmode="lin" valueType="num">
                                      <p:cBhvr additive="base">
                                        <p:cTn id="46" dur="500" fill="hold"/>
                                        <p:tgtEl>
                                          <p:spTgt spid="31"/>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7"/>
                                        </p:tgtEl>
                                        <p:attrNameLst>
                                          <p:attrName>style.visibility</p:attrName>
                                        </p:attrNameLst>
                                      </p:cBhvr>
                                      <p:to>
                                        <p:strVal val="visible"/>
                                      </p:to>
                                    </p:set>
                                    <p:anim calcmode="lin" valueType="num">
                                      <p:cBhvr additive="base">
                                        <p:cTn id="53" dur="500" fill="hold"/>
                                        <p:tgtEl>
                                          <p:spTgt spid="37"/>
                                        </p:tgtEl>
                                        <p:attrNameLst>
                                          <p:attrName>ppt_x</p:attrName>
                                        </p:attrNameLst>
                                      </p:cBhvr>
                                      <p:tavLst>
                                        <p:tav tm="0">
                                          <p:val>
                                            <p:strVal val="#ppt_x"/>
                                          </p:val>
                                        </p:tav>
                                        <p:tav tm="100000">
                                          <p:val>
                                            <p:strVal val="#ppt_x"/>
                                          </p:val>
                                        </p:tav>
                                      </p:tavLst>
                                    </p:anim>
                                    <p:anim calcmode="lin" valueType="num">
                                      <p:cBhvr additive="base">
                                        <p:cTn id="5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animBg="1"/>
      <p:bldP spid="23" grpId="0" animBg="1"/>
      <p:bldP spid="24"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345640" y="1941462"/>
            <a:ext cx="2344109" cy="1222458"/>
            <a:chOff x="581591" y="1869744"/>
            <a:chExt cx="4254530"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1" y="1869744"/>
              <a:ext cx="4254530" cy="1222458"/>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8FFAE4EB-F1BF-FAE0-FAE7-0490AC2F0AD7}"/>
                </a:ext>
              </a:extLst>
            </p:cNvPr>
            <p:cNvSpPr/>
            <p:nvPr/>
          </p:nvSpPr>
          <p:spPr bwMode="auto">
            <a:xfrm>
              <a:off x="762504" y="2048512"/>
              <a:ext cx="128418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2" y="2073912"/>
              <a:ext cx="3397188" cy="8156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5988646" y="1968399"/>
            <a:ext cx="2895096"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6544E79D-15D0-48BA-916A-8B655B3D85D7}"/>
                </a:ext>
              </a:extLst>
            </p:cNvPr>
            <p:cNvSpPr/>
            <p:nvPr/>
          </p:nvSpPr>
          <p:spPr bwMode="auto">
            <a:xfrm>
              <a:off x="4509329" y="2048512"/>
              <a:ext cx="1005239"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9150385" y="1968399"/>
            <a:ext cx="2743199" cy="1670606"/>
            <a:chOff x="8127793" y="1869744"/>
            <a:chExt cx="3480801" cy="1670606"/>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480800" cy="1670606"/>
            </a:xfrm>
            <a:prstGeom prst="roundRect">
              <a:avLst>
                <a:gd name="adj" fmla="val 655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F1071A6B-78E3-E2DA-942D-8883379626F2}"/>
                </a:ext>
              </a:extLst>
            </p:cNvPr>
            <p:cNvSpPr/>
            <p:nvPr/>
          </p:nvSpPr>
          <p:spPr bwMode="auto">
            <a:xfrm>
              <a:off x="8272750" y="2048512"/>
              <a:ext cx="873592"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78584"/>
              <a:ext cx="3288221" cy="118494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 ball of fire with vibrant colors to show the speed of innovation at our media and entertainment company</a:t>
              </a:r>
            </a:p>
          </p:txBody>
        </p:sp>
      </p:grpSp>
      <p:grpSp>
        <p:nvGrpSpPr>
          <p:cNvPr id="35" name="Group 34" descr="Response&#10;We serve up smiles with every scoop!">
            <a:extLst>
              <a:ext uri="{FF2B5EF4-FFF2-40B4-BE49-F238E27FC236}">
                <a16:creationId xmlns:a16="http://schemas.microsoft.com/office/drawing/2014/main" id="{2176CE01-A550-2DC3-C8C6-93EDB37A8A79}"/>
              </a:ext>
            </a:extLst>
          </p:cNvPr>
          <p:cNvGrpSpPr/>
          <p:nvPr/>
        </p:nvGrpSpPr>
        <p:grpSpPr>
          <a:xfrm>
            <a:off x="345641" y="3325761"/>
            <a:ext cx="2344109" cy="3110799"/>
            <a:chOff x="581593" y="3254043"/>
            <a:chExt cx="3635565" cy="3110799"/>
          </a:xfrm>
        </p:grpSpPr>
        <p:sp>
          <p:nvSpPr>
            <p:cNvPr id="14" name="Rounded Rectangle 13">
              <a:extLst>
                <a:ext uri="{FF2B5EF4-FFF2-40B4-BE49-F238E27FC236}">
                  <a16:creationId xmlns:a16="http://schemas.microsoft.com/office/drawing/2014/main" id="{3E4ED65B-B9AF-BB53-ECA5-93710D27FF64}"/>
                </a:ext>
              </a:extLst>
            </p:cNvPr>
            <p:cNvSpPr/>
            <p:nvPr/>
          </p:nvSpPr>
          <p:spPr bwMode="auto">
            <a:xfrm>
              <a:off x="581593" y="3254043"/>
              <a:ext cx="3635565" cy="3110799"/>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819971" y="3470912"/>
              <a:ext cx="3397187"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7" name="Group 36" descr="Response&#10;SELECT *&#10;FROM customers&#10;WHERE State = 'TX' AND FirstName = 'Jane'&#10;">
            <a:extLst>
              <a:ext uri="{FF2B5EF4-FFF2-40B4-BE49-F238E27FC236}">
                <a16:creationId xmlns:a16="http://schemas.microsoft.com/office/drawing/2014/main" id="{E9211EB0-7F62-E050-99DD-EC5642C894CE}"/>
              </a:ext>
            </a:extLst>
          </p:cNvPr>
          <p:cNvGrpSpPr/>
          <p:nvPr/>
        </p:nvGrpSpPr>
        <p:grpSpPr>
          <a:xfrm>
            <a:off x="5988646" y="4861155"/>
            <a:ext cx="2895097" cy="1602343"/>
            <a:chOff x="4354693" y="4762500"/>
            <a:chExt cx="3635565" cy="1602343"/>
          </a:xfrm>
        </p:grpSpPr>
        <p:sp>
          <p:nvSpPr>
            <p:cNvPr id="21" name="Rounded Rectangle 20">
              <a:extLst>
                <a:ext uri="{FF2B5EF4-FFF2-40B4-BE49-F238E27FC236}">
                  <a16:creationId xmlns:a16="http://schemas.microsoft.com/office/drawing/2014/main" id="{949781A7-405A-D09F-D019-F158AFC522E5}"/>
                </a:ext>
              </a:extLst>
            </p:cNvPr>
            <p:cNvSpPr/>
            <p:nvPr/>
          </p:nvSpPr>
          <p:spPr bwMode="auto">
            <a:xfrm>
              <a:off x="4354693" y="4762500"/>
              <a:ext cx="3635565" cy="160234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4D402A0C-FD74-17CB-38ED-3E5B948D8CC5}"/>
                </a:ext>
              </a:extLst>
            </p:cNvPr>
            <p:cNvSpPr txBox="1"/>
            <p:nvPr/>
          </p:nvSpPr>
          <p:spPr>
            <a:xfrm>
              <a:off x="4466015" y="4909749"/>
              <a:ext cx="3153984" cy="1261884"/>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200" b="0" i="0" u="none" strike="noStrike" kern="1200" cap="none" spc="0" normalizeH="0" baseline="0" noProof="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200" b="0" i="0" u="none" strike="noStrike" kern="1200" cap="none" spc="0" normalizeH="0" baseline="0" noProof="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9" name="Group 8" descr="an image showing A ball of fire with vibrant colors to show the speed of innovation at our media and entertainment company">
            <a:extLst>
              <a:ext uri="{FF2B5EF4-FFF2-40B4-BE49-F238E27FC236}">
                <a16:creationId xmlns:a16="http://schemas.microsoft.com/office/drawing/2014/main" id="{A4EA6029-6ACA-AC57-A9B8-1D6D3363AAE2}"/>
              </a:ext>
            </a:extLst>
          </p:cNvPr>
          <p:cNvGrpSpPr/>
          <p:nvPr/>
        </p:nvGrpSpPr>
        <p:grpSpPr>
          <a:xfrm>
            <a:off x="9150386" y="3823970"/>
            <a:ext cx="2743200" cy="2651284"/>
            <a:chOff x="8127793" y="3717585"/>
            <a:chExt cx="3480801" cy="2651284"/>
          </a:xfrm>
        </p:grpSpPr>
        <p:grpSp>
          <p:nvGrpSpPr>
            <p:cNvPr id="39" name="Group 38" descr="Response: picture of a white cat with blue eyes">
              <a:extLst>
                <a:ext uri="{FF2B5EF4-FFF2-40B4-BE49-F238E27FC236}">
                  <a16:creationId xmlns:a16="http://schemas.microsoft.com/office/drawing/2014/main" id="{0AB50B21-7D9B-3CB3-6390-A5EB20AEEDD8}"/>
                </a:ext>
              </a:extLst>
            </p:cNvPr>
            <p:cNvGrpSpPr/>
            <p:nvPr/>
          </p:nvGrpSpPr>
          <p:grpSpPr>
            <a:xfrm>
              <a:off x="8127793" y="3717585"/>
              <a:ext cx="3480801" cy="2651284"/>
              <a:chOff x="8127793" y="3717585"/>
              <a:chExt cx="3480801" cy="2651284"/>
            </a:xfrm>
          </p:grpSpPr>
          <p:sp>
            <p:nvSpPr>
              <p:cNvPr id="16" name="Rounded Rectangle 15">
                <a:extLst>
                  <a:ext uri="{FF2B5EF4-FFF2-40B4-BE49-F238E27FC236}">
                    <a16:creationId xmlns:a16="http://schemas.microsoft.com/office/drawing/2014/main" id="{5590D0BD-963E-6C4E-1439-FE6EDCB66D95}"/>
                  </a:ext>
                </a:extLst>
              </p:cNvPr>
              <p:cNvSpPr/>
              <p:nvPr/>
            </p:nvSpPr>
            <p:spPr bwMode="auto">
              <a:xfrm>
                <a:off x="8127793" y="3717585"/>
                <a:ext cx="3480800" cy="2651284"/>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320373" y="3830429"/>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grpSp>
        <p:pic>
          <p:nvPicPr>
            <p:cNvPr id="5" name="Picture 4" descr="Logo&#10;&#10;Description automatically generated">
              <a:extLst>
                <a:ext uri="{FF2B5EF4-FFF2-40B4-BE49-F238E27FC236}">
                  <a16:creationId xmlns:a16="http://schemas.microsoft.com/office/drawing/2014/main" id="{C7B93E88-16AB-8EFA-F0D2-131B0E31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08" t="1539" r="-21008" b="9026"/>
            <a:stretch/>
          </p:blipFill>
          <p:spPr>
            <a:xfrm>
              <a:off x="8253549" y="4406203"/>
              <a:ext cx="3264041" cy="1578739"/>
            </a:xfrm>
            <a:prstGeom prst="roundRect">
              <a:avLst>
                <a:gd name="adj" fmla="val 2211"/>
              </a:avLst>
            </a:prstGeom>
            <a:solidFill>
              <a:schemeClr val="tx1"/>
            </a:solidFill>
            <a:effectLst>
              <a:outerShdw blurRad="50800" dist="129219" dir="2700000" algn="tl" rotWithShape="0">
                <a:prstClr val="black">
                  <a:alpha val="40000"/>
                </a:prstClr>
              </a:outerShdw>
            </a:effectLst>
          </p:spPr>
        </p:pic>
      </p:grpSp>
      <p:grpSp>
        <p:nvGrpSpPr>
          <p:cNvPr id="28" name="Group 27" descr="Prompt&#10;&#10;Write a tagline for an ice cream shop.">
            <a:extLst>
              <a:ext uri="{FF2B5EF4-FFF2-40B4-BE49-F238E27FC236}">
                <a16:creationId xmlns:a16="http://schemas.microsoft.com/office/drawing/2014/main" id="{FC772E42-3BD0-BCDA-AEA8-7EF6A84A84E2}"/>
              </a:ext>
            </a:extLst>
          </p:cNvPr>
          <p:cNvGrpSpPr/>
          <p:nvPr/>
        </p:nvGrpSpPr>
        <p:grpSpPr>
          <a:xfrm>
            <a:off x="2978816" y="1968399"/>
            <a:ext cx="2743200" cy="1106539"/>
            <a:chOff x="219419" y="1869744"/>
            <a:chExt cx="4978875" cy="1222458"/>
          </a:xfrm>
        </p:grpSpPr>
        <p:sp>
          <p:nvSpPr>
            <p:cNvPr id="29" name="Rounded Rectangle 1">
              <a:extLst>
                <a:ext uri="{FF2B5EF4-FFF2-40B4-BE49-F238E27FC236}">
                  <a16:creationId xmlns:a16="http://schemas.microsoft.com/office/drawing/2014/main" id="{A77D9E45-AFCF-8527-A828-72C48413066D}"/>
                </a:ext>
              </a:extLst>
            </p:cNvPr>
            <p:cNvSpPr/>
            <p:nvPr/>
          </p:nvSpPr>
          <p:spPr bwMode="auto">
            <a:xfrm>
              <a:off x="219419" y="1869744"/>
              <a:ext cx="4978875" cy="1222458"/>
            </a:xfrm>
            <a:prstGeom prst="wedgeRoundRectCallout">
              <a:avLst>
                <a:gd name="adj1" fmla="val 54514"/>
                <a:gd name="adj2" fmla="val -20997"/>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ounded Rectangle 21">
              <a:extLst>
                <a:ext uri="{FF2B5EF4-FFF2-40B4-BE49-F238E27FC236}">
                  <a16:creationId xmlns:a16="http://schemas.microsoft.com/office/drawing/2014/main" id="{0B3BF4E0-41FA-003E-CBA9-84CAFD9CE8E1}"/>
                </a:ext>
              </a:extLst>
            </p:cNvPr>
            <p:cNvSpPr/>
            <p:nvPr/>
          </p:nvSpPr>
          <p:spPr bwMode="auto">
            <a:xfrm>
              <a:off x="448614" y="2049104"/>
              <a:ext cx="1284187"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Text Placeholder 4">
              <a:extLst>
                <a:ext uri="{FF2B5EF4-FFF2-40B4-BE49-F238E27FC236}">
                  <a16:creationId xmlns:a16="http://schemas.microsoft.com/office/drawing/2014/main" id="{0D3A7D15-5CF1-EA2D-6E54-46FD80D8E797}"/>
                </a:ext>
              </a:extLst>
            </p:cNvPr>
            <p:cNvSpPr txBox="1">
              <a:spLocks/>
            </p:cNvSpPr>
            <p:nvPr/>
          </p:nvSpPr>
          <p:spPr>
            <a:xfrm>
              <a:off x="498384" y="2073169"/>
              <a:ext cx="4376880" cy="901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 having trouble getting my Xbox to turn on.</a:t>
              </a: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2" name="Group 31" descr="Response&#10;We serve up smiles with every scoop!">
            <a:extLst>
              <a:ext uri="{FF2B5EF4-FFF2-40B4-BE49-F238E27FC236}">
                <a16:creationId xmlns:a16="http://schemas.microsoft.com/office/drawing/2014/main" id="{E2E94E72-1468-CD43-D09D-A3B2E10B17B5}"/>
              </a:ext>
            </a:extLst>
          </p:cNvPr>
          <p:cNvGrpSpPr/>
          <p:nvPr/>
        </p:nvGrpSpPr>
        <p:grpSpPr>
          <a:xfrm>
            <a:off x="2978816" y="3179313"/>
            <a:ext cx="2743200" cy="994960"/>
            <a:chOff x="581593" y="3254043"/>
            <a:chExt cx="3635565" cy="3110799"/>
          </a:xfrm>
        </p:grpSpPr>
        <p:sp>
          <p:nvSpPr>
            <p:cNvPr id="33" name="Rounded Rectangle 13">
              <a:extLst>
                <a:ext uri="{FF2B5EF4-FFF2-40B4-BE49-F238E27FC236}">
                  <a16:creationId xmlns:a16="http://schemas.microsoft.com/office/drawing/2014/main" id="{6988FB91-C341-6F1B-4F84-A72974F319D0}"/>
                </a:ext>
              </a:extLst>
            </p:cNvPr>
            <p:cNvSpPr/>
            <p:nvPr/>
          </p:nvSpPr>
          <p:spPr bwMode="auto">
            <a:xfrm>
              <a:off x="581593" y="3254043"/>
              <a:ext cx="3635565" cy="3110799"/>
            </a:xfrm>
            <a:prstGeom prst="wedgeRoundRectCallout">
              <a:avLst>
                <a:gd name="adj1" fmla="val -53125"/>
                <a:gd name="adj2" fmla="val -24617"/>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0" name="Text Placeholder 4">
              <a:extLst>
                <a:ext uri="{FF2B5EF4-FFF2-40B4-BE49-F238E27FC236}">
                  <a16:creationId xmlns:a16="http://schemas.microsoft.com/office/drawing/2014/main" id="{E2889CEF-749D-643C-0D8C-33CAC5B6ECAC}"/>
                </a:ext>
              </a:extLst>
            </p:cNvPr>
            <p:cNvSpPr txBox="1">
              <a:spLocks/>
            </p:cNvSpPr>
            <p:nvPr/>
          </p:nvSpPr>
          <p:spPr>
            <a:xfrm>
              <a:off x="819971" y="3526819"/>
              <a:ext cx="3397187" cy="26462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There are a few things you can try to troubleshoot this issue … …</a:t>
              </a:r>
            </a:p>
          </p:txBody>
        </p:sp>
      </p:grpSp>
      <p:grpSp>
        <p:nvGrpSpPr>
          <p:cNvPr id="41" name="Group 40" descr="Prompt&#10;&#10;Write a tagline for an ice cream shop.">
            <a:extLst>
              <a:ext uri="{FF2B5EF4-FFF2-40B4-BE49-F238E27FC236}">
                <a16:creationId xmlns:a16="http://schemas.microsoft.com/office/drawing/2014/main" id="{61CF75B9-1DDC-CC47-FEE1-43F78B1EBC84}"/>
              </a:ext>
            </a:extLst>
          </p:cNvPr>
          <p:cNvGrpSpPr/>
          <p:nvPr/>
        </p:nvGrpSpPr>
        <p:grpSpPr>
          <a:xfrm>
            <a:off x="2956377" y="4253054"/>
            <a:ext cx="2743199" cy="1185281"/>
            <a:chOff x="581591" y="1869744"/>
            <a:chExt cx="4254530" cy="1222458"/>
          </a:xfrm>
        </p:grpSpPr>
        <p:sp>
          <p:nvSpPr>
            <p:cNvPr id="42" name="Rounded Rectangle 1">
              <a:extLst>
                <a:ext uri="{FF2B5EF4-FFF2-40B4-BE49-F238E27FC236}">
                  <a16:creationId xmlns:a16="http://schemas.microsoft.com/office/drawing/2014/main" id="{89E9637C-CE35-2925-9350-AC533D947516}"/>
                </a:ext>
              </a:extLst>
            </p:cNvPr>
            <p:cNvSpPr/>
            <p:nvPr/>
          </p:nvSpPr>
          <p:spPr bwMode="auto">
            <a:xfrm>
              <a:off x="581591" y="1869744"/>
              <a:ext cx="4254530" cy="1222458"/>
            </a:xfrm>
            <a:prstGeom prst="wedgeRoundRectCallout">
              <a:avLst>
                <a:gd name="adj1" fmla="val 54514"/>
                <a:gd name="adj2" fmla="val -22718"/>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0" name="Rounded Rectangle 21">
              <a:extLst>
                <a:ext uri="{FF2B5EF4-FFF2-40B4-BE49-F238E27FC236}">
                  <a16:creationId xmlns:a16="http://schemas.microsoft.com/office/drawing/2014/main" id="{B5F612AC-5C47-42DF-1149-718C82046C06}"/>
                </a:ext>
              </a:extLst>
            </p:cNvPr>
            <p:cNvSpPr/>
            <p:nvPr/>
          </p:nvSpPr>
          <p:spPr bwMode="auto">
            <a:xfrm>
              <a:off x="763150" y="1973479"/>
              <a:ext cx="1284189"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Text Placeholder 4">
              <a:extLst>
                <a:ext uri="{FF2B5EF4-FFF2-40B4-BE49-F238E27FC236}">
                  <a16:creationId xmlns:a16="http://schemas.microsoft.com/office/drawing/2014/main" id="{49405217-46AF-5618-994E-133B00EE15C8}"/>
                </a:ext>
              </a:extLst>
            </p:cNvPr>
            <p:cNvSpPr txBox="1">
              <a:spLocks/>
            </p:cNvSpPr>
            <p:nvPr/>
          </p:nvSpPr>
          <p:spPr>
            <a:xfrm>
              <a:off x="842414" y="2003695"/>
              <a:ext cx="3397187" cy="105405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a:defRPr/>
              </a:pPr>
              <a:r>
                <a:rPr lang="en-US" sz="1100">
                  <a:solidFill>
                    <a:srgbClr val="FFFFFF"/>
                  </a:solidFill>
                  <a:latin typeface="Roboto Mono" panose="020B0604020202020204" pitchFamily="49" charset="0"/>
                </a:rPr>
                <a:t>Thanks! That worked. What games do you recommend for my 14-year-old?</a:t>
              </a:r>
            </a:p>
          </p:txBody>
        </p:sp>
      </p:grpSp>
      <p:grpSp>
        <p:nvGrpSpPr>
          <p:cNvPr id="52" name="Group 51" descr="Response&#10;We serve up smiles with every scoop!">
            <a:extLst>
              <a:ext uri="{FF2B5EF4-FFF2-40B4-BE49-F238E27FC236}">
                <a16:creationId xmlns:a16="http://schemas.microsoft.com/office/drawing/2014/main" id="{036BFD67-D8BF-045E-6DE2-9D650852A59A}"/>
              </a:ext>
            </a:extLst>
          </p:cNvPr>
          <p:cNvGrpSpPr/>
          <p:nvPr/>
        </p:nvGrpSpPr>
        <p:grpSpPr>
          <a:xfrm>
            <a:off x="2978816" y="5562600"/>
            <a:ext cx="2732715" cy="900896"/>
            <a:chOff x="581593" y="3512868"/>
            <a:chExt cx="3651540" cy="2851974"/>
          </a:xfrm>
        </p:grpSpPr>
        <p:sp>
          <p:nvSpPr>
            <p:cNvPr id="53" name="Rounded Rectangle 13">
              <a:extLst>
                <a:ext uri="{FF2B5EF4-FFF2-40B4-BE49-F238E27FC236}">
                  <a16:creationId xmlns:a16="http://schemas.microsoft.com/office/drawing/2014/main" id="{323662F3-9603-B61F-4D37-C4DEBEC9ECCC}"/>
                </a:ext>
              </a:extLst>
            </p:cNvPr>
            <p:cNvSpPr/>
            <p:nvPr/>
          </p:nvSpPr>
          <p:spPr bwMode="auto">
            <a:xfrm>
              <a:off x="581593" y="3512868"/>
              <a:ext cx="3635565" cy="2851974"/>
            </a:xfrm>
            <a:prstGeom prst="wedgeRoundRectCallout">
              <a:avLst>
                <a:gd name="adj1" fmla="val -54441"/>
                <a:gd name="adj2" fmla="val -22702"/>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4" name="Text Placeholder 4">
              <a:extLst>
                <a:ext uri="{FF2B5EF4-FFF2-40B4-BE49-F238E27FC236}">
                  <a16:creationId xmlns:a16="http://schemas.microsoft.com/office/drawing/2014/main" id="{625DED1A-35AE-10DF-961B-AC4FC0F62136}"/>
                </a:ext>
              </a:extLst>
            </p:cNvPr>
            <p:cNvSpPr txBox="1">
              <a:spLocks/>
            </p:cNvSpPr>
            <p:nvPr/>
          </p:nvSpPr>
          <p:spPr>
            <a:xfrm>
              <a:off x="835946" y="3755823"/>
              <a:ext cx="3397187" cy="19973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lang="en-US" sz="1100">
                  <a:solidFill>
                    <a:srgbClr val="FFFFFF"/>
                  </a:solidFill>
                  <a:latin typeface="Roboto Mono" panose="020B0604020202020204" pitchFamily="49" charset="0"/>
                </a:rPr>
                <a:t>Here are a few games that you might consider: …</a:t>
              </a:r>
            </a:p>
          </p:txBody>
        </p:sp>
      </p:grpSp>
      <p:sp>
        <p:nvSpPr>
          <p:cNvPr id="18" name="Rectangle: Rounded Corners 17">
            <a:extLst>
              <a:ext uri="{FF2B5EF4-FFF2-40B4-BE49-F238E27FC236}">
                <a16:creationId xmlns:a16="http://schemas.microsoft.com/office/drawing/2014/main" id="{8BF53238-146B-FE97-1C72-21826FC02B10}"/>
              </a:ext>
              <a:ext uri="{C183D7F6-B498-43B3-948B-1728B52AA6E4}">
                <adec:decorative xmlns:adec="http://schemas.microsoft.com/office/drawing/2017/decorative" val="1"/>
              </a:ext>
            </a:extLst>
          </p:cNvPr>
          <p:cNvSpPr/>
          <p:nvPr/>
        </p:nvSpPr>
        <p:spPr bwMode="auto">
          <a:xfrm>
            <a:off x="211903" y="206042"/>
            <a:ext cx="5410685" cy="1668782"/>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E110750E-0498-AFC2-5427-5107C8273139}"/>
              </a:ext>
              <a:ext uri="{C183D7F6-B498-43B3-948B-1728B52AA6E4}">
                <adec:decorative xmlns:adec="http://schemas.microsoft.com/office/drawing/2017/decorative" val="1"/>
              </a:ext>
            </a:extLst>
          </p:cNvPr>
          <p:cNvSpPr/>
          <p:nvPr/>
        </p:nvSpPr>
        <p:spPr bwMode="auto">
          <a:xfrm>
            <a:off x="6096000" y="176177"/>
            <a:ext cx="2707022" cy="1672697"/>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962CF13D-F8DD-AC8E-ABAA-B9D179113FC1}"/>
              </a:ext>
              <a:ext uri="{C183D7F6-B498-43B3-948B-1728B52AA6E4}">
                <adec:decorative xmlns:adec="http://schemas.microsoft.com/office/drawing/2017/decorative" val="1"/>
              </a:ext>
            </a:extLst>
          </p:cNvPr>
          <p:cNvSpPr/>
          <p:nvPr/>
        </p:nvSpPr>
        <p:spPr bwMode="auto">
          <a:xfrm>
            <a:off x="9161392" y="215389"/>
            <a:ext cx="2707022" cy="1672698"/>
          </a:xfrm>
          <a:prstGeom prst="round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CB2163AA-9429-AF10-17A0-CDDCEAFF57FD}"/>
              </a:ext>
              <a:ext uri="{C183D7F6-B498-43B3-948B-1728B52AA6E4}">
                <adec:decorative xmlns:adec="http://schemas.microsoft.com/office/drawing/2017/decorative" val="0"/>
              </a:ext>
            </a:extLst>
          </p:cNvPr>
          <p:cNvSpPr/>
          <p:nvPr/>
        </p:nvSpPr>
        <p:spPr bwMode="auto">
          <a:xfrm>
            <a:off x="323586" y="551945"/>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GPT-3.5 and GPT-4</a:t>
            </a:r>
          </a:p>
        </p:txBody>
      </p:sp>
      <p:grpSp>
        <p:nvGrpSpPr>
          <p:cNvPr id="4" name="Group 3" descr="Response&#10;We serve up smiles with every scoop!">
            <a:extLst>
              <a:ext uri="{FF2B5EF4-FFF2-40B4-BE49-F238E27FC236}">
                <a16:creationId xmlns:a16="http://schemas.microsoft.com/office/drawing/2014/main" id="{002A3A5E-202F-1DB9-201D-CD25EEEB648C}"/>
              </a:ext>
            </a:extLst>
          </p:cNvPr>
          <p:cNvGrpSpPr/>
          <p:nvPr/>
        </p:nvGrpSpPr>
        <p:grpSpPr>
          <a:xfrm>
            <a:off x="323586" y="1069856"/>
            <a:ext cx="2177696" cy="494400"/>
            <a:chOff x="581593" y="3254043"/>
            <a:chExt cx="3635565" cy="885137"/>
          </a:xfrm>
        </p:grpSpPr>
        <p:sp>
          <p:nvSpPr>
            <p:cNvPr id="25" name="Rounded Rectangle 13">
              <a:extLst>
                <a:ext uri="{FF2B5EF4-FFF2-40B4-BE49-F238E27FC236}">
                  <a16:creationId xmlns:a16="http://schemas.microsoft.com/office/drawing/2014/main" id="{1FCD59EC-3F34-FC76-C4FB-47EE36C2447B}"/>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5" name="Text Placeholder 4">
              <a:extLst>
                <a:ext uri="{FF2B5EF4-FFF2-40B4-BE49-F238E27FC236}">
                  <a16:creationId xmlns:a16="http://schemas.microsoft.com/office/drawing/2014/main" id="{C5DCAB5F-F32F-B1A2-3291-AC990948C8BC}"/>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Text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46" name="Rectangle: Rounded Corners 45">
            <a:extLst>
              <a:ext uri="{FF2B5EF4-FFF2-40B4-BE49-F238E27FC236}">
                <a16:creationId xmlns:a16="http://schemas.microsoft.com/office/drawing/2014/main" id="{0217D3DA-8CD1-E3E1-B8CF-E9EBE3786067}"/>
              </a:ext>
              <a:ext uri="{C183D7F6-B498-43B3-948B-1728B52AA6E4}">
                <adec:decorative xmlns:adec="http://schemas.microsoft.com/office/drawing/2017/decorative" val="0"/>
              </a:ext>
            </a:extLst>
          </p:cNvPr>
          <p:cNvSpPr/>
          <p:nvPr/>
        </p:nvSpPr>
        <p:spPr bwMode="auto">
          <a:xfrm>
            <a:off x="3187119" y="57409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Segoe UI" pitchFamily="34" charset="0"/>
              </a:rPr>
              <a:t>ChatGPT</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47" name="Group 46" descr="Response&#10;We serve up smiles with every scoop!">
            <a:extLst>
              <a:ext uri="{FF2B5EF4-FFF2-40B4-BE49-F238E27FC236}">
                <a16:creationId xmlns:a16="http://schemas.microsoft.com/office/drawing/2014/main" id="{D854FBFC-7686-D79C-A952-A166A204908A}"/>
              </a:ext>
            </a:extLst>
          </p:cNvPr>
          <p:cNvGrpSpPr/>
          <p:nvPr/>
        </p:nvGrpSpPr>
        <p:grpSpPr>
          <a:xfrm>
            <a:off x="3187119" y="1096606"/>
            <a:ext cx="2177696" cy="494400"/>
            <a:chOff x="581593" y="3254043"/>
            <a:chExt cx="3635565" cy="885137"/>
          </a:xfrm>
        </p:grpSpPr>
        <p:sp>
          <p:nvSpPr>
            <p:cNvPr id="48" name="Rounded Rectangle 13">
              <a:extLst>
                <a:ext uri="{FF2B5EF4-FFF2-40B4-BE49-F238E27FC236}">
                  <a16:creationId xmlns:a16="http://schemas.microsoft.com/office/drawing/2014/main" id="{BDAADCEE-4A6E-9B33-DE79-72E3E3E8A122}"/>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9" name="Text Placeholder 4">
              <a:extLst>
                <a:ext uri="{FF2B5EF4-FFF2-40B4-BE49-F238E27FC236}">
                  <a16:creationId xmlns:a16="http://schemas.microsoft.com/office/drawing/2014/main" id="{CBE5289E-9CA4-8EC6-0A01-661517D6F334}"/>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Conversation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55" name="Rectangle: Rounded Corners 54">
            <a:extLst>
              <a:ext uri="{FF2B5EF4-FFF2-40B4-BE49-F238E27FC236}">
                <a16:creationId xmlns:a16="http://schemas.microsoft.com/office/drawing/2014/main" id="{EB5F5CCA-7AC3-A9B2-D333-07479AB09E79}"/>
              </a:ext>
              <a:ext uri="{C183D7F6-B498-43B3-948B-1728B52AA6E4}">
                <adec:decorative xmlns:adec="http://schemas.microsoft.com/office/drawing/2017/decorative" val="0"/>
              </a:ext>
            </a:extLst>
          </p:cNvPr>
          <p:cNvSpPr/>
          <p:nvPr/>
        </p:nvSpPr>
        <p:spPr bwMode="auto">
          <a:xfrm>
            <a:off x="6341006" y="551945"/>
            <a:ext cx="2177696" cy="494400"/>
          </a:xfrm>
          <a:prstGeom prst="roundRect">
            <a:avLst>
              <a:gd name="adj" fmla="val 617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Codex</a:t>
            </a:r>
          </a:p>
        </p:txBody>
      </p:sp>
      <p:grpSp>
        <p:nvGrpSpPr>
          <p:cNvPr id="56" name="Group 55" descr="Response&#10;We serve up smiles with every scoop!">
            <a:extLst>
              <a:ext uri="{FF2B5EF4-FFF2-40B4-BE49-F238E27FC236}">
                <a16:creationId xmlns:a16="http://schemas.microsoft.com/office/drawing/2014/main" id="{7BD27840-E80F-D62D-69B4-18349F4CBC85}"/>
              </a:ext>
            </a:extLst>
          </p:cNvPr>
          <p:cNvGrpSpPr/>
          <p:nvPr/>
        </p:nvGrpSpPr>
        <p:grpSpPr>
          <a:xfrm>
            <a:off x="6349914" y="1096606"/>
            <a:ext cx="2177696" cy="494400"/>
            <a:chOff x="581593" y="3254043"/>
            <a:chExt cx="3635565" cy="885137"/>
          </a:xfrm>
        </p:grpSpPr>
        <p:sp>
          <p:nvSpPr>
            <p:cNvPr id="57" name="Rounded Rectangle 13">
              <a:extLst>
                <a:ext uri="{FF2B5EF4-FFF2-40B4-BE49-F238E27FC236}">
                  <a16:creationId xmlns:a16="http://schemas.microsoft.com/office/drawing/2014/main" id="{D751153D-1F34-C044-E9E7-2A1363B35B86}"/>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8" name="Text Placeholder 4">
              <a:extLst>
                <a:ext uri="{FF2B5EF4-FFF2-40B4-BE49-F238E27FC236}">
                  <a16:creationId xmlns:a16="http://schemas.microsoft.com/office/drawing/2014/main" id="{ED97F438-E1CF-6FBD-9B37-CDB21DD25D36}"/>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Code</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
        <p:nvSpPr>
          <p:cNvPr id="59" name="Rectangle: Rounded Corners 58">
            <a:extLst>
              <a:ext uri="{FF2B5EF4-FFF2-40B4-BE49-F238E27FC236}">
                <a16:creationId xmlns:a16="http://schemas.microsoft.com/office/drawing/2014/main" id="{763D1506-74DB-30DB-8B1C-2F28014147BD}"/>
              </a:ext>
              <a:ext uri="{C183D7F6-B498-43B3-948B-1728B52AA6E4}">
                <adec:decorative xmlns:adec="http://schemas.microsoft.com/office/drawing/2017/decorative" val="0"/>
              </a:ext>
            </a:extLst>
          </p:cNvPr>
          <p:cNvSpPr/>
          <p:nvPr/>
        </p:nvSpPr>
        <p:spPr bwMode="auto">
          <a:xfrm>
            <a:off x="9419757" y="602206"/>
            <a:ext cx="2177696" cy="494400"/>
          </a:xfrm>
          <a:prstGeom prst="roundRect">
            <a:avLst>
              <a:gd name="adj" fmla="val 7485"/>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DALL·E </a:t>
            </a:r>
            <a:r>
              <a:rPr lang="en-US" sz="1600">
                <a:solidFill>
                  <a:srgbClr val="FFFFFF"/>
                </a:solidFill>
                <a:latin typeface="Segoe UI Semibold"/>
                <a:cs typeface="Segoe UI" pitchFamily="34" charset="0"/>
              </a:rPr>
              <a:t>2</a:t>
            </a: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60" name="Group 59" descr="Response&#10;We serve up smiles with every scoop!">
            <a:extLst>
              <a:ext uri="{FF2B5EF4-FFF2-40B4-BE49-F238E27FC236}">
                <a16:creationId xmlns:a16="http://schemas.microsoft.com/office/drawing/2014/main" id="{D9BADD28-B0A9-3833-7331-022F15033319}"/>
              </a:ext>
            </a:extLst>
          </p:cNvPr>
          <p:cNvGrpSpPr/>
          <p:nvPr/>
        </p:nvGrpSpPr>
        <p:grpSpPr>
          <a:xfrm>
            <a:off x="9419757" y="1096606"/>
            <a:ext cx="2177696" cy="494400"/>
            <a:chOff x="581593" y="3254043"/>
            <a:chExt cx="3635565" cy="885137"/>
          </a:xfrm>
        </p:grpSpPr>
        <p:sp>
          <p:nvSpPr>
            <p:cNvPr id="61" name="Rounded Rectangle 13">
              <a:extLst>
                <a:ext uri="{FF2B5EF4-FFF2-40B4-BE49-F238E27FC236}">
                  <a16:creationId xmlns:a16="http://schemas.microsoft.com/office/drawing/2014/main" id="{516FEAFD-7D04-55AF-A490-549E70E5951A}"/>
                </a:ext>
              </a:extLst>
            </p:cNvPr>
            <p:cNvSpPr/>
            <p:nvPr/>
          </p:nvSpPr>
          <p:spPr bwMode="auto">
            <a:xfrm>
              <a:off x="581593" y="3254043"/>
              <a:ext cx="3635565" cy="885137"/>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Text Placeholder 4">
              <a:extLst>
                <a:ext uri="{FF2B5EF4-FFF2-40B4-BE49-F238E27FC236}">
                  <a16:creationId xmlns:a16="http://schemas.microsoft.com/office/drawing/2014/main" id="{5B8D4422-E849-DF69-8CC7-1198114D154C}"/>
                </a:ext>
              </a:extLst>
            </p:cNvPr>
            <p:cNvSpPr txBox="1">
              <a:spLocks/>
            </p:cNvSpPr>
            <p:nvPr/>
          </p:nvSpPr>
          <p:spPr>
            <a:xfrm>
              <a:off x="819971" y="3470912"/>
              <a:ext cx="3397187" cy="38571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Images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spTree>
    <p:extLst>
      <p:ext uri="{BB962C8B-B14F-4D97-AF65-F5344CB8AC3E}">
        <p14:creationId xmlns:p14="http://schemas.microsoft.com/office/powerpoint/2010/main" val="18663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0"/>
                                  </p:stCondLst>
                                  <p:childTnLst>
                                    <p:animMotion origin="layout" path="M 8.33333E-7 -2.22222E-6 L 8.33333E-7 0.01806 " pathEditMode="relative" rAng="0" ptsTypes="AA">
                                      <p:cBhvr>
                                        <p:cTn id="9" dur="500" spd="-100000" fill="hold"/>
                                        <p:tgtEl>
                                          <p:spTgt spid="3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nodeType="withEffect">
                                  <p:stCondLst>
                                    <p:cond delay="0"/>
                                  </p:stCondLst>
                                  <p:childTnLst>
                                    <p:animMotion origin="layout" path="M 8.33333E-7 4.44444E-6 L 8.33333E-7 0.01805 " pathEditMode="relative" rAng="0" ptsTypes="AA">
                                      <p:cBhvr>
                                        <p:cTn id="14" dur="500" spd="-100000" fill="hold"/>
                                        <p:tgtEl>
                                          <p:spTgt spid="35"/>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42" presetClass="path" presetSubtype="0" decel="100000" fill="hold" nodeType="withEffect">
                                  <p:stCondLst>
                                    <p:cond delay="0"/>
                                  </p:stCondLst>
                                  <p:childTnLst>
                                    <p:animMotion origin="layout" path="M -8.33333E-7 -2.59259E-6 L -8.33333E-7 0.01806 " pathEditMode="relative" rAng="0" ptsTypes="AA">
                                      <p:cBhvr>
                                        <p:cTn id="20" dur="500" spd="-100000" fill="hold"/>
                                        <p:tgtEl>
                                          <p:spTgt spid="28"/>
                                        </p:tgtEl>
                                        <p:attrNameLst>
                                          <p:attrName>ppt_x</p:attrName>
                                          <p:attrName>ppt_y</p:attrName>
                                        </p:attrNameLst>
                                      </p:cBhvr>
                                      <p:rCtr x="0" y="903"/>
                                    </p:animMotion>
                                  </p:childTnLst>
                                </p:cTn>
                              </p:par>
                              <p:par>
                                <p:cTn id="21" presetID="10" presetClass="entr" presetSubtype="0" fill="hold" nodeType="withEffect">
                                  <p:stCondLst>
                                    <p:cond delay="1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42" presetClass="path" presetSubtype="0" decel="100000" fill="hold" nodeType="withEffect">
                                  <p:stCondLst>
                                    <p:cond delay="100"/>
                                  </p:stCondLst>
                                  <p:childTnLst>
                                    <p:animMotion origin="layout" path="M -8.33333E-7 -1.11111E-6 L -8.33333E-7 0.01806 " pathEditMode="relative" rAng="0" ptsTypes="AA">
                                      <p:cBhvr>
                                        <p:cTn id="25" dur="500" spd="-100000" fill="hold"/>
                                        <p:tgtEl>
                                          <p:spTgt spid="32"/>
                                        </p:tgtEl>
                                        <p:attrNameLst>
                                          <p:attrName>ppt_x</p:attrName>
                                          <p:attrName>ppt_y</p:attrName>
                                        </p:attrNameLst>
                                      </p:cBhvr>
                                      <p:rCtr x="0" y="903"/>
                                    </p:animMotion>
                                  </p:childTnLst>
                                </p:cTn>
                              </p:par>
                              <p:par>
                                <p:cTn id="26" presetID="10" presetClass="entr" presetSubtype="0" fill="hold" nodeType="withEffect">
                                  <p:stCondLst>
                                    <p:cond delay="30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42" presetClass="path" presetSubtype="0" decel="100000" fill="hold" nodeType="withEffect">
                                  <p:stCondLst>
                                    <p:cond delay="300"/>
                                  </p:stCondLst>
                                  <p:childTnLst>
                                    <p:animMotion origin="layout" path="M 2.08333E-6 -1.48148E-6 L 2.08333E-6 0.01806 " pathEditMode="relative" rAng="0" ptsTypes="AA">
                                      <p:cBhvr>
                                        <p:cTn id="30" dur="500" spd="-100000" fill="hold"/>
                                        <p:tgtEl>
                                          <p:spTgt spid="41"/>
                                        </p:tgtEl>
                                        <p:attrNameLst>
                                          <p:attrName>ppt_x</p:attrName>
                                          <p:attrName>ppt_y</p:attrName>
                                        </p:attrNameLst>
                                      </p:cBhvr>
                                      <p:rCtr x="0" y="903"/>
                                    </p:animMotion>
                                  </p:childTnLst>
                                </p:cTn>
                              </p:par>
                              <p:par>
                                <p:cTn id="31" presetID="10" presetClass="entr" presetSubtype="0" fill="hold" nodeType="withEffect">
                                  <p:stCondLst>
                                    <p:cond delay="35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42" presetClass="path" presetSubtype="0" decel="100000" fill="hold" nodeType="withEffect">
                                  <p:stCondLst>
                                    <p:cond delay="350"/>
                                  </p:stCondLst>
                                  <p:childTnLst>
                                    <p:animMotion origin="layout" path="M -2.08333E-7 -3.7037E-7 L -2.08333E-7 0.01806 " pathEditMode="relative" rAng="0" ptsTypes="AA">
                                      <p:cBhvr>
                                        <p:cTn id="35" dur="500" spd="-100000" fill="hold"/>
                                        <p:tgtEl>
                                          <p:spTgt spid="52"/>
                                        </p:tgtEl>
                                        <p:attrNameLst>
                                          <p:attrName>ppt_x</p:attrName>
                                          <p:attrName>ppt_y</p:attrName>
                                        </p:attrNameLst>
                                      </p:cBhvr>
                                      <p:rCtr x="0" y="903"/>
                                    </p:animMotion>
                                  </p:childTnLst>
                                </p:cTn>
                              </p:par>
                            </p:childTnLst>
                          </p:cTn>
                        </p:par>
                        <p:par>
                          <p:cTn id="36" fill="hold">
                            <p:stCondLst>
                              <p:cond delay="1450"/>
                            </p:stCondLst>
                            <p:childTnLst>
                              <p:par>
                                <p:cTn id="37" presetID="10" presetClass="entr" presetSubtype="0" fill="hold" nodeType="afterEffect">
                                  <p:stCondLst>
                                    <p:cond delay="10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42" presetClass="path" presetSubtype="0" decel="100000" fill="hold" nodeType="withEffect">
                                  <p:stCondLst>
                                    <p:cond delay="200"/>
                                  </p:stCondLst>
                                  <p:childTnLst>
                                    <p:animMotion origin="layout" path="M 4.16667E-6 4.44444E-6 L 4.16667E-6 0.01805 " pathEditMode="relative" rAng="0" ptsTypes="AA">
                                      <p:cBhvr>
                                        <p:cTn id="41" dur="500" spd="-100000" fill="hold"/>
                                        <p:tgtEl>
                                          <p:spTgt spid="36"/>
                                        </p:tgtEl>
                                        <p:attrNameLst>
                                          <p:attrName>ppt_x</p:attrName>
                                          <p:attrName>ppt_y</p:attrName>
                                        </p:attrNameLst>
                                      </p:cBhvr>
                                      <p:rCtr x="0" y="903"/>
                                    </p:animMotion>
                                  </p:childTnLst>
                                </p:cTn>
                              </p:par>
                              <p:par>
                                <p:cTn id="42" presetID="10" presetClass="entr" presetSubtype="0" fill="hold" nodeType="withEffect">
                                  <p:stCondLst>
                                    <p:cond delay="30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par>
                                <p:cTn id="45" presetID="42" presetClass="path" presetSubtype="0" decel="100000" fill="hold" nodeType="withEffect">
                                  <p:stCondLst>
                                    <p:cond delay="300"/>
                                  </p:stCondLst>
                                  <p:childTnLst>
                                    <p:animMotion origin="layout" path="M 4.16667E-6 -2.96296E-6 L 4.16667E-6 0.01806 " pathEditMode="relative" rAng="0" ptsTypes="AA">
                                      <p:cBhvr>
                                        <p:cTn id="46" dur="500" spd="-100000" fill="hold"/>
                                        <p:tgtEl>
                                          <p:spTgt spid="37"/>
                                        </p:tgtEl>
                                        <p:attrNameLst>
                                          <p:attrName>ppt_x</p:attrName>
                                          <p:attrName>ppt_y</p:attrName>
                                        </p:attrNameLst>
                                      </p:cBhvr>
                                      <p:rCtr x="0" y="903"/>
                                    </p:animMotion>
                                  </p:childTnLst>
                                </p:cTn>
                              </p:par>
                            </p:childTnLst>
                          </p:cTn>
                        </p:par>
                        <p:par>
                          <p:cTn id="47" fill="hold">
                            <p:stCondLst>
                              <p:cond delay="2250"/>
                            </p:stCondLst>
                            <p:childTnLst>
                              <p:par>
                                <p:cTn id="48" presetID="10" presetClass="entr" presetSubtype="0" fill="hold"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42" presetClass="path" presetSubtype="0" decel="100000" fill="hold" nodeType="withEffect">
                                  <p:stCondLst>
                                    <p:cond delay="0"/>
                                  </p:stCondLst>
                                  <p:childTnLst>
                                    <p:animMotion origin="layout" path="M -8.33333E-7 3.7037E-6 L -8.33333E-7 0.01805 " pathEditMode="relative" rAng="0" ptsTypes="AA">
                                      <p:cBhvr>
                                        <p:cTn id="52" dur="500" spd="-100000" fill="hold"/>
                                        <p:tgtEl>
                                          <p:spTgt spid="38"/>
                                        </p:tgtEl>
                                        <p:attrNameLst>
                                          <p:attrName>ppt_x</p:attrName>
                                          <p:attrName>ppt_y</p:attrName>
                                        </p:attrNameLst>
                                      </p:cBhvr>
                                      <p:rCtr x="0" y="903"/>
                                    </p:animMotion>
                                  </p:childTnLst>
                                </p:cTn>
                              </p:par>
                              <p:par>
                                <p:cTn id="53" presetID="10" presetClass="entr" presetSubtype="0" fill="hold" nodeType="withEffect">
                                  <p:stCondLst>
                                    <p:cond delay="10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par>
                                <p:cTn id="56" presetID="42" presetClass="path" presetSubtype="0" decel="100000" fill="hold" nodeType="withEffect">
                                  <p:stCondLst>
                                    <p:cond delay="100"/>
                                  </p:stCondLst>
                                  <p:childTnLst>
                                    <p:animMotion origin="layout" path="M -8.33333E-7 4.07407E-6 L -8.33333E-7 0.01805 " pathEditMode="relative" rAng="0" ptsTypes="AA">
                                      <p:cBhvr>
                                        <p:cTn id="57" dur="500" spd="-100000" fill="hold"/>
                                        <p:tgtEl>
                                          <p:spTgt spid="9"/>
                                        </p:tgtEl>
                                        <p:attrNameLst>
                                          <p:attrName>ppt_x</p:attrName>
                                          <p:attrName>ppt_y</p:attrName>
                                        </p:attrNameLst>
                                      </p:cBhvr>
                                      <p:rCtr x="0" y="903"/>
                                    </p:animMotion>
                                  </p:childTnLst>
                                </p:cTn>
                              </p:par>
                              <p:par>
                                <p:cTn id="58" presetID="42"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anim calcmode="lin" valueType="num">
                                      <p:cBhvr>
                                        <p:cTn id="61" dur="500" fill="hold"/>
                                        <p:tgtEl>
                                          <p:spTgt spid="18"/>
                                        </p:tgtEl>
                                        <p:attrNameLst>
                                          <p:attrName>ppt_x</p:attrName>
                                        </p:attrNameLst>
                                      </p:cBhvr>
                                      <p:tavLst>
                                        <p:tav tm="0">
                                          <p:val>
                                            <p:strVal val="#ppt_x"/>
                                          </p:val>
                                        </p:tav>
                                        <p:tav tm="100000">
                                          <p:val>
                                            <p:strVal val="#ppt_x"/>
                                          </p:val>
                                        </p:tav>
                                      </p:tavLst>
                                    </p:anim>
                                    <p:anim calcmode="lin" valueType="num">
                                      <p:cBhvr>
                                        <p:cTn id="62" dur="500" fill="hold"/>
                                        <p:tgtEl>
                                          <p:spTgt spid="1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anim calcmode="lin" valueType="num">
                                      <p:cBhvr>
                                        <p:cTn id="66" dur="500" fill="hold"/>
                                        <p:tgtEl>
                                          <p:spTgt spid="27"/>
                                        </p:tgtEl>
                                        <p:attrNameLst>
                                          <p:attrName>ppt_x</p:attrName>
                                        </p:attrNameLst>
                                      </p:cBhvr>
                                      <p:tavLst>
                                        <p:tav tm="0">
                                          <p:val>
                                            <p:strVal val="#ppt_x"/>
                                          </p:val>
                                        </p:tav>
                                        <p:tav tm="100000">
                                          <p:val>
                                            <p:strVal val="#ppt_x"/>
                                          </p:val>
                                        </p:tav>
                                      </p:tavLst>
                                    </p:anim>
                                    <p:anim calcmode="lin" valueType="num">
                                      <p:cBhvr>
                                        <p:cTn id="67" dur="500" fill="hold"/>
                                        <p:tgtEl>
                                          <p:spTgt spid="27"/>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anim calcmode="lin" valueType="num">
                                      <p:cBhvr>
                                        <p:cTn id="71" dur="500" fill="hold"/>
                                        <p:tgtEl>
                                          <p:spTgt spid="44"/>
                                        </p:tgtEl>
                                        <p:attrNameLst>
                                          <p:attrName>ppt_x</p:attrName>
                                        </p:attrNameLst>
                                      </p:cBhvr>
                                      <p:tavLst>
                                        <p:tav tm="0">
                                          <p:val>
                                            <p:strVal val="#ppt_x"/>
                                          </p:val>
                                        </p:tav>
                                        <p:tav tm="100000">
                                          <p:val>
                                            <p:strVal val="#ppt_x"/>
                                          </p:val>
                                        </p:tav>
                                      </p:tavLst>
                                    </p:anim>
                                    <p:anim calcmode="lin" valueType="num">
                                      <p:cBhvr>
                                        <p:cTn id="72" dur="50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anim calcmode="lin" valueType="num">
                                      <p:cBhvr additive="base">
                                        <p:cTn id="77" dur="500" fill="hold"/>
                                        <p:tgtEl>
                                          <p:spTgt spid="3"/>
                                        </p:tgtEl>
                                        <p:attrNameLst>
                                          <p:attrName>ppt_x</p:attrName>
                                        </p:attrNameLst>
                                      </p:cBhvr>
                                      <p:tavLst>
                                        <p:tav tm="0">
                                          <p:val>
                                            <p:strVal val="#ppt_x"/>
                                          </p:val>
                                        </p:tav>
                                        <p:tav tm="100000">
                                          <p:val>
                                            <p:strVal val="#ppt_x"/>
                                          </p:val>
                                        </p:tav>
                                      </p:tavLst>
                                    </p:anim>
                                    <p:anim calcmode="lin" valueType="num">
                                      <p:cBhvr additive="base">
                                        <p:cTn id="78" dur="500" fill="hold"/>
                                        <p:tgtEl>
                                          <p:spTgt spid="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ppt_x"/>
                                          </p:val>
                                        </p:tav>
                                        <p:tav tm="100000">
                                          <p:val>
                                            <p:strVal val="#ppt_x"/>
                                          </p:val>
                                        </p:tav>
                                      </p:tavLst>
                                    </p:anim>
                                    <p:anim calcmode="lin" valueType="num">
                                      <p:cBhvr additive="base">
                                        <p:cTn id="82" dur="500" fill="hold"/>
                                        <p:tgtEl>
                                          <p:spTgt spid="46"/>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fill="hold"/>
                                        <p:tgtEl>
                                          <p:spTgt spid="47"/>
                                        </p:tgtEl>
                                        <p:attrNameLst>
                                          <p:attrName>ppt_x</p:attrName>
                                        </p:attrNameLst>
                                      </p:cBhvr>
                                      <p:tavLst>
                                        <p:tav tm="0">
                                          <p:val>
                                            <p:strVal val="#ppt_x"/>
                                          </p:val>
                                        </p:tav>
                                        <p:tav tm="100000">
                                          <p:val>
                                            <p:strVal val="#ppt_x"/>
                                          </p:val>
                                        </p:tav>
                                      </p:tavLst>
                                    </p:anim>
                                    <p:anim calcmode="lin" valueType="num">
                                      <p:cBhvr additive="base">
                                        <p:cTn id="90" dur="500" fill="hold"/>
                                        <p:tgtEl>
                                          <p:spTgt spid="4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55"/>
                                        </p:tgtEl>
                                        <p:attrNameLst>
                                          <p:attrName>style.visibility</p:attrName>
                                        </p:attrNameLst>
                                      </p:cBhvr>
                                      <p:to>
                                        <p:strVal val="visible"/>
                                      </p:to>
                                    </p:set>
                                    <p:anim calcmode="lin" valueType="num">
                                      <p:cBhvr additive="base">
                                        <p:cTn id="93" dur="500" fill="hold"/>
                                        <p:tgtEl>
                                          <p:spTgt spid="55"/>
                                        </p:tgtEl>
                                        <p:attrNameLst>
                                          <p:attrName>ppt_x</p:attrName>
                                        </p:attrNameLst>
                                      </p:cBhvr>
                                      <p:tavLst>
                                        <p:tav tm="0">
                                          <p:val>
                                            <p:strVal val="#ppt_x"/>
                                          </p:val>
                                        </p:tav>
                                        <p:tav tm="100000">
                                          <p:val>
                                            <p:strVal val="#ppt_x"/>
                                          </p:val>
                                        </p:tav>
                                      </p:tavLst>
                                    </p:anim>
                                    <p:anim calcmode="lin" valueType="num">
                                      <p:cBhvr additive="base">
                                        <p:cTn id="94" dur="500" fill="hold"/>
                                        <p:tgtEl>
                                          <p:spTgt spid="55"/>
                                        </p:tgtEl>
                                        <p:attrNameLst>
                                          <p:attrName>ppt_y</p:attrName>
                                        </p:attrNameLst>
                                      </p:cBhvr>
                                      <p:tavLst>
                                        <p:tav tm="0">
                                          <p:val>
                                            <p:strVal val="1+#ppt_h/2"/>
                                          </p:val>
                                        </p:tav>
                                        <p:tav tm="100000">
                                          <p:val>
                                            <p:strVal val="#ppt_y"/>
                                          </p:val>
                                        </p:tav>
                                      </p:tavLst>
                                    </p:anim>
                                  </p:childTnLst>
                                </p:cTn>
                              </p:par>
                              <p:par>
                                <p:cTn id="95" presetID="2" presetClass="entr" presetSubtype="4"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anim calcmode="lin" valueType="num">
                                      <p:cBhvr additive="base">
                                        <p:cTn id="97" dur="500" fill="hold"/>
                                        <p:tgtEl>
                                          <p:spTgt spid="56"/>
                                        </p:tgtEl>
                                        <p:attrNameLst>
                                          <p:attrName>ppt_x</p:attrName>
                                        </p:attrNameLst>
                                      </p:cBhvr>
                                      <p:tavLst>
                                        <p:tav tm="0">
                                          <p:val>
                                            <p:strVal val="#ppt_x"/>
                                          </p:val>
                                        </p:tav>
                                        <p:tav tm="100000">
                                          <p:val>
                                            <p:strVal val="#ppt_x"/>
                                          </p:val>
                                        </p:tav>
                                      </p:tavLst>
                                    </p:anim>
                                    <p:anim calcmode="lin" valueType="num">
                                      <p:cBhvr additive="base">
                                        <p:cTn id="98" dur="500" fill="hold"/>
                                        <p:tgtEl>
                                          <p:spTgt spid="56"/>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59"/>
                                        </p:tgtEl>
                                        <p:attrNameLst>
                                          <p:attrName>style.visibility</p:attrName>
                                        </p:attrNameLst>
                                      </p:cBhvr>
                                      <p:to>
                                        <p:strVal val="visible"/>
                                      </p:to>
                                    </p:set>
                                    <p:anim calcmode="lin" valueType="num">
                                      <p:cBhvr additive="base">
                                        <p:cTn id="101" dur="500" fill="hold"/>
                                        <p:tgtEl>
                                          <p:spTgt spid="59"/>
                                        </p:tgtEl>
                                        <p:attrNameLst>
                                          <p:attrName>ppt_x</p:attrName>
                                        </p:attrNameLst>
                                      </p:cBhvr>
                                      <p:tavLst>
                                        <p:tav tm="0">
                                          <p:val>
                                            <p:strVal val="#ppt_x"/>
                                          </p:val>
                                        </p:tav>
                                        <p:tav tm="100000">
                                          <p:val>
                                            <p:strVal val="#ppt_x"/>
                                          </p:val>
                                        </p:tav>
                                      </p:tavLst>
                                    </p:anim>
                                    <p:anim calcmode="lin" valueType="num">
                                      <p:cBhvr additive="base">
                                        <p:cTn id="102" dur="500" fill="hold"/>
                                        <p:tgtEl>
                                          <p:spTgt spid="59"/>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60"/>
                                        </p:tgtEl>
                                        <p:attrNameLst>
                                          <p:attrName>style.visibility</p:attrName>
                                        </p:attrNameLst>
                                      </p:cBhvr>
                                      <p:to>
                                        <p:strVal val="visible"/>
                                      </p:to>
                                    </p:set>
                                    <p:anim calcmode="lin" valueType="num">
                                      <p:cBhvr additive="base">
                                        <p:cTn id="105" dur="500" fill="hold"/>
                                        <p:tgtEl>
                                          <p:spTgt spid="60"/>
                                        </p:tgtEl>
                                        <p:attrNameLst>
                                          <p:attrName>ppt_x</p:attrName>
                                        </p:attrNameLst>
                                      </p:cBhvr>
                                      <p:tavLst>
                                        <p:tav tm="0">
                                          <p:val>
                                            <p:strVal val="#ppt_x"/>
                                          </p:val>
                                        </p:tav>
                                        <p:tav tm="100000">
                                          <p:val>
                                            <p:strVal val="#ppt_x"/>
                                          </p:val>
                                        </p:tav>
                                      </p:tavLst>
                                    </p:anim>
                                    <p:anim calcmode="lin" valueType="num">
                                      <p:cBhvr additive="base">
                                        <p:cTn id="106"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7" grpId="0" animBg="1"/>
      <p:bldP spid="44" grpId="0" animBg="1"/>
      <p:bldP spid="3" grpId="0" animBg="1"/>
      <p:bldP spid="46" grpId="0" animBg="1"/>
      <p:bldP spid="55" grpId="0" animBg="1"/>
      <p:bldP spid="5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7219007" cy="553998"/>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Think back to November 2021</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22068913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Lst>
          </p:cNvPr>
          <p:cNvGrpSpPr/>
          <p:nvPr/>
        </p:nvGrpSpPr>
        <p:grpSpPr>
          <a:xfrm>
            <a:off x="5892224" y="3270421"/>
            <a:ext cx="5705316" cy="553998"/>
            <a:chOff x="6131901" y="4815976"/>
            <a:chExt cx="5705316" cy="553998"/>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authentication</a:t>
              </a: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Lst>
          </p:cNvPr>
          <p:cNvGrpSpPr/>
          <p:nvPr/>
        </p:nvGrpSpPr>
        <p:grpSpPr>
          <a:xfrm>
            <a:off x="5884402" y="1678463"/>
            <a:ext cx="5368127" cy="830997"/>
            <a:chOff x="6103436" y="811320"/>
            <a:chExt cx="5368127" cy="830997"/>
          </a:xfrm>
        </p:grpSpPr>
        <p:pic>
          <p:nvPicPr>
            <p:cNvPr id="1028" name="Picture 4">
              <a:extLst>
                <a:ext uri="{FF2B5EF4-FFF2-40B4-BE49-F238E27FC236}">
                  <a16:creationId xmlns:a16="http://schemas.microsoft.com/office/drawing/2014/main" id="{A8415F91-5A99-FEB3-A6A8-9209B8FB9D23}"/>
                </a:ext>
              </a:extLst>
            </p:cNvPr>
            <p:cNvPicPr>
              <a:picLocks noChangeAspect="1" noChangeArrowheads="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6103436" y="887587"/>
              <a:ext cx="483677"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within your Azure subscription, secured by you, accessed only by you, and tied to your datasets and applications</a:t>
              </a:r>
            </a:p>
          </p:txBody>
        </p:sp>
      </p:grpSp>
      <p:grpSp>
        <p:nvGrpSpPr>
          <p:cNvPr id="13" name="Group 12" descr="Microsoft Intelligent Data platform, encompassed with AI capabiliites&#10;">
            <a:extLst>
              <a:ext uri="{FF2B5EF4-FFF2-40B4-BE49-F238E27FC236}">
                <a16:creationId xmlns:a16="http://schemas.microsoft.com/office/drawing/2014/main" id="{08C9C219-361D-1440-9372-9BB8C59DF1BF}"/>
              </a:ext>
            </a:extLst>
          </p:cNvPr>
          <p:cNvGrpSpPr/>
          <p:nvPr/>
        </p:nvGrpSpPr>
        <p:grpSpPr>
          <a:xfrm>
            <a:off x="570236" y="1066500"/>
            <a:ext cx="4283484" cy="5241875"/>
            <a:chOff x="352016" y="574252"/>
            <a:chExt cx="5244353" cy="5836023"/>
          </a:xfrm>
        </p:grpSpPr>
        <p:grpSp>
          <p:nvGrpSpPr>
            <p:cNvPr id="18" name="Group 17" descr="Data with applied Microsoft AI principles being pushed through the Microsoft Intelligent Data Platform visual connecting to the wider Microsoft Cloud.">
              <a:extLst>
                <a:ext uri="{FF2B5EF4-FFF2-40B4-BE49-F238E27FC236}">
                  <a16:creationId xmlns:a16="http://schemas.microsoft.com/office/drawing/2014/main" id="{5EDB3C2C-849E-AC37-2ED4-C27E3925367A}"/>
                </a:ext>
              </a:extLst>
            </p:cNvPr>
            <p:cNvGrpSpPr/>
            <p:nvPr/>
          </p:nvGrpSpPr>
          <p:grpSpPr>
            <a:xfrm>
              <a:off x="821694" y="947344"/>
              <a:ext cx="4304996" cy="5195007"/>
              <a:chOff x="3943502" y="803399"/>
              <a:chExt cx="4304996" cy="5195007"/>
            </a:xfrm>
          </p:grpSpPr>
          <p:grpSp>
            <p:nvGrpSpPr>
              <p:cNvPr id="19" name="Group 18">
                <a:extLst>
                  <a:ext uri="{FF2B5EF4-FFF2-40B4-BE49-F238E27FC236}">
                    <a16:creationId xmlns:a16="http://schemas.microsoft.com/office/drawing/2014/main" id="{4CDF028E-A7B8-E081-761E-43706EEA9B0E}"/>
                  </a:ext>
                  <a:ext uri="{C183D7F6-B498-43B3-948B-1728B52AA6E4}">
                    <adec:decorative xmlns:adec="http://schemas.microsoft.com/office/drawing/2017/decorative" val="1"/>
                  </a:ext>
                </a:extLst>
              </p:cNvPr>
              <p:cNvGrpSpPr/>
              <p:nvPr/>
            </p:nvGrpSpPr>
            <p:grpSpPr>
              <a:xfrm>
                <a:off x="5889973" y="1017274"/>
                <a:ext cx="428606" cy="2421753"/>
                <a:chOff x="8781498" y="584200"/>
                <a:chExt cx="428606" cy="5719234"/>
              </a:xfrm>
            </p:grpSpPr>
            <p:cxnSp>
              <p:nvCxnSpPr>
                <p:cNvPr id="115" name="Straight Connector 67">
                  <a:extLst>
                    <a:ext uri="{FF2B5EF4-FFF2-40B4-BE49-F238E27FC236}">
                      <a16:creationId xmlns:a16="http://schemas.microsoft.com/office/drawing/2014/main" id="{06DD4CCD-50D4-24A0-7A60-AB00586EC7E9}"/>
                    </a:ext>
                  </a:extLst>
                </p:cNvPr>
                <p:cNvCxnSpPr>
                  <a:cxnSpLocks/>
                </p:cNvCxnSpPr>
                <p:nvPr/>
              </p:nvCxnSpPr>
              <p:spPr>
                <a:xfrm flipV="1">
                  <a:off x="8781498"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6" name="Straight Connector 67">
                  <a:extLst>
                    <a:ext uri="{FF2B5EF4-FFF2-40B4-BE49-F238E27FC236}">
                      <a16:creationId xmlns:a16="http://schemas.microsoft.com/office/drawing/2014/main" id="{12BA629D-605B-0992-5BF8-A533DE9BB2D2}"/>
                    </a:ext>
                  </a:extLst>
                </p:cNvPr>
                <p:cNvCxnSpPr>
                  <a:cxnSpLocks/>
                </p:cNvCxnSpPr>
                <p:nvPr/>
              </p:nvCxnSpPr>
              <p:spPr>
                <a:xfrm flipV="1">
                  <a:off x="8887352"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7" name="Straight Connector 67">
                  <a:extLst>
                    <a:ext uri="{FF2B5EF4-FFF2-40B4-BE49-F238E27FC236}">
                      <a16:creationId xmlns:a16="http://schemas.microsoft.com/office/drawing/2014/main" id="{D1F8F93C-1481-AE2C-00FF-FC21C05D2E21}"/>
                    </a:ext>
                  </a:extLst>
                </p:cNvPr>
                <p:cNvCxnSpPr>
                  <a:cxnSpLocks/>
                </p:cNvCxnSpPr>
                <p:nvPr/>
              </p:nvCxnSpPr>
              <p:spPr>
                <a:xfrm flipV="1">
                  <a:off x="8995126"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8" name="Straight Connector 67">
                  <a:extLst>
                    <a:ext uri="{FF2B5EF4-FFF2-40B4-BE49-F238E27FC236}">
                      <a16:creationId xmlns:a16="http://schemas.microsoft.com/office/drawing/2014/main" id="{768DAB47-7BAD-E053-4353-BD5F0A657009}"/>
                    </a:ext>
                  </a:extLst>
                </p:cNvPr>
                <p:cNvCxnSpPr>
                  <a:cxnSpLocks/>
                </p:cNvCxnSpPr>
                <p:nvPr/>
              </p:nvCxnSpPr>
              <p:spPr>
                <a:xfrm flipV="1">
                  <a:off x="9103450"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cxnSp>
              <p:nvCxnSpPr>
                <p:cNvPr id="119" name="Straight Connector 67">
                  <a:extLst>
                    <a:ext uri="{FF2B5EF4-FFF2-40B4-BE49-F238E27FC236}">
                      <a16:creationId xmlns:a16="http://schemas.microsoft.com/office/drawing/2014/main" id="{7431FFA3-261C-927F-BF6C-A2EC78611A82}"/>
                    </a:ext>
                  </a:extLst>
                </p:cNvPr>
                <p:cNvCxnSpPr>
                  <a:cxnSpLocks/>
                </p:cNvCxnSpPr>
                <p:nvPr/>
              </p:nvCxnSpPr>
              <p:spPr>
                <a:xfrm flipV="1">
                  <a:off x="9210104" y="584200"/>
                  <a:ext cx="0" cy="5719234"/>
                </a:xfrm>
                <a:prstGeom prst="straightConnector1">
                  <a:avLst/>
                </a:prstGeom>
                <a:noFill/>
                <a:ln w="19050" cap="rnd">
                  <a:gradFill flip="none" rotWithShape="1">
                    <a:gsLst>
                      <a:gs pos="100000">
                        <a:srgbClr val="8EC8E8"/>
                      </a:gs>
                      <a:gs pos="30000">
                        <a:srgbClr val="CD9AD0"/>
                      </a:gs>
                    </a:gsLst>
                    <a:lin ang="16200000" scaled="1"/>
                    <a:tileRect/>
                  </a:gradFill>
                  <a:prstDash val="solid"/>
                  <a:round/>
                </a:ln>
              </p:spPr>
            </p:cxnSp>
          </p:grpSp>
          <p:sp>
            <p:nvSpPr>
              <p:cNvPr id="20" name="Rectangle: Rounded Corners 43">
                <a:extLst>
                  <a:ext uri="{FF2B5EF4-FFF2-40B4-BE49-F238E27FC236}">
                    <a16:creationId xmlns:a16="http://schemas.microsoft.com/office/drawing/2014/main" id="{52ACFA7C-F432-CC04-EAF3-8D085399043E}"/>
                  </a:ext>
                  <a:ext uri="{C183D7F6-B498-43B3-948B-1728B52AA6E4}">
                    <adec:decorative xmlns:adec="http://schemas.microsoft.com/office/drawing/2017/decorative" val="1"/>
                  </a:ext>
                </a:extLst>
              </p:cNvPr>
              <p:cNvSpPr/>
              <p:nvPr/>
            </p:nvSpPr>
            <p:spPr bwMode="auto">
              <a:xfrm>
                <a:off x="3943502" y="4197833"/>
                <a:ext cx="4304996" cy="1800573"/>
              </a:xfrm>
              <a:prstGeom prst="roundRect">
                <a:avLst>
                  <a:gd name="adj" fmla="val 5088"/>
                </a:avLst>
              </a:prstGeom>
              <a:gradFill>
                <a:gsLst>
                  <a:gs pos="15000">
                    <a:srgbClr val="8EC8E8"/>
                  </a:gs>
                  <a:gs pos="85000">
                    <a:srgbClr val="CD9AD0"/>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grpSp>
            <p:nvGrpSpPr>
              <p:cNvPr id="21" name="Graphic 79">
                <a:extLst>
                  <a:ext uri="{FF2B5EF4-FFF2-40B4-BE49-F238E27FC236}">
                    <a16:creationId xmlns:a16="http://schemas.microsoft.com/office/drawing/2014/main" id="{AEE149D1-9320-A701-0FE6-769D9A5E4302}"/>
                  </a:ext>
                  <a:ext uri="{C183D7F6-B498-43B3-948B-1728B52AA6E4}">
                    <adec:decorative xmlns:adec="http://schemas.microsoft.com/office/drawing/2017/decorative" val="1"/>
                  </a:ext>
                </a:extLst>
              </p:cNvPr>
              <p:cNvGrpSpPr/>
              <p:nvPr/>
            </p:nvGrpSpPr>
            <p:grpSpPr>
              <a:xfrm>
                <a:off x="5036917" y="4202327"/>
                <a:ext cx="2129527" cy="687254"/>
                <a:chOff x="15864341" y="7813949"/>
                <a:chExt cx="4259054" cy="1374508"/>
              </a:xfrm>
            </p:grpSpPr>
            <p:sp>
              <p:nvSpPr>
                <p:cNvPr id="110" name="Freeform: Shape 81">
                  <a:extLst>
                    <a:ext uri="{FF2B5EF4-FFF2-40B4-BE49-F238E27FC236}">
                      <a16:creationId xmlns:a16="http://schemas.microsoft.com/office/drawing/2014/main" id="{C9D10B7C-4AA1-27E6-B9B2-D1520F23AC25}"/>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1" name="Freeform: Shape 82">
                  <a:extLst>
                    <a:ext uri="{FF2B5EF4-FFF2-40B4-BE49-F238E27FC236}">
                      <a16:creationId xmlns:a16="http://schemas.microsoft.com/office/drawing/2014/main" id="{8784F3D4-9563-3E50-DBF1-4FB6D8CA73D6}"/>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2" name="Freeform: Shape 83">
                  <a:extLst>
                    <a:ext uri="{FF2B5EF4-FFF2-40B4-BE49-F238E27FC236}">
                      <a16:creationId xmlns:a16="http://schemas.microsoft.com/office/drawing/2014/main" id="{D386A8D8-37A0-DDC4-0F36-D23FF679ABE6}"/>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3" name="Freeform: Shape 84">
                  <a:extLst>
                    <a:ext uri="{FF2B5EF4-FFF2-40B4-BE49-F238E27FC236}">
                      <a16:creationId xmlns:a16="http://schemas.microsoft.com/office/drawing/2014/main" id="{5B75F722-1A8C-3F0E-020C-3B17B7612B2E}"/>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85">
                  <a:extLst>
                    <a:ext uri="{FF2B5EF4-FFF2-40B4-BE49-F238E27FC236}">
                      <a16:creationId xmlns:a16="http://schemas.microsoft.com/office/drawing/2014/main" id="{B1D54C5A-5003-D287-DAE8-2FC430AE9957}"/>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8EC8E8"/>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22" name="Oval 21">
                <a:extLst>
                  <a:ext uri="{FF2B5EF4-FFF2-40B4-BE49-F238E27FC236}">
                    <a16:creationId xmlns:a16="http://schemas.microsoft.com/office/drawing/2014/main" id="{86F444BD-EFD5-5836-4BF9-D1902A141C65}"/>
                  </a:ext>
                  <a:ext uri="{C183D7F6-B498-43B3-948B-1728B52AA6E4}">
                    <adec:decorative xmlns:adec="http://schemas.microsoft.com/office/drawing/2017/decorative" val="1"/>
                  </a:ext>
                </a:extLst>
              </p:cNvPr>
              <p:cNvSpPr>
                <a:spLocks noChangeAspect="1"/>
              </p:cNvSpPr>
              <p:nvPr/>
            </p:nvSpPr>
            <p:spPr bwMode="auto">
              <a:xfrm>
                <a:off x="5710977" y="443307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FBA6F92-CC85-5979-D045-47A57958435D}"/>
                  </a:ext>
                  <a:ext uri="{C183D7F6-B498-43B3-948B-1728B52AA6E4}">
                    <adec:decorative xmlns:adec="http://schemas.microsoft.com/office/drawing/2017/decorative" val="1"/>
                  </a:ext>
                </a:extLst>
              </p:cNvPr>
              <p:cNvSpPr>
                <a:spLocks noChangeAspect="1"/>
              </p:cNvSpPr>
              <p:nvPr/>
            </p:nvSpPr>
            <p:spPr bwMode="auto">
              <a:xfrm>
                <a:off x="6690747" y="456477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979D4C6-8A82-E256-C6DB-0D045CA0C57B}"/>
                  </a:ext>
                  <a:ext uri="{C183D7F6-B498-43B3-948B-1728B52AA6E4}">
                    <adec:decorative xmlns:adec="http://schemas.microsoft.com/office/drawing/2017/decorative" val="1"/>
                  </a:ext>
                </a:extLst>
              </p:cNvPr>
              <p:cNvSpPr>
                <a:spLocks noChangeAspect="1"/>
              </p:cNvSpPr>
              <p:nvPr/>
            </p:nvSpPr>
            <p:spPr bwMode="auto">
              <a:xfrm>
                <a:off x="5780048" y="460741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F14F4255-625C-D792-5D1D-A99201AA6AF5}"/>
                  </a:ext>
                  <a:ext uri="{C183D7F6-B498-43B3-948B-1728B52AA6E4}">
                    <adec:decorative xmlns:adec="http://schemas.microsoft.com/office/drawing/2017/decorative" val="1"/>
                  </a:ext>
                </a:extLst>
              </p:cNvPr>
              <p:cNvSpPr>
                <a:spLocks noChangeAspect="1"/>
              </p:cNvSpPr>
              <p:nvPr/>
            </p:nvSpPr>
            <p:spPr bwMode="auto">
              <a:xfrm>
                <a:off x="6380867" y="461049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A1696A27-C15C-E44A-4507-B28BD98B81D3}"/>
                  </a:ext>
                  <a:ext uri="{C183D7F6-B498-43B3-948B-1728B52AA6E4}">
                    <adec:decorative xmlns:adec="http://schemas.microsoft.com/office/drawing/2017/decorative" val="1"/>
                  </a:ext>
                </a:extLst>
              </p:cNvPr>
              <p:cNvSpPr txBox="1"/>
              <p:nvPr/>
            </p:nvSpPr>
            <p:spPr>
              <a:xfrm>
                <a:off x="3963144" y="5186090"/>
                <a:ext cx="4225480" cy="392415"/>
              </a:xfrm>
              <a:prstGeom prst="rect">
                <a:avLst/>
              </a:prstGeom>
              <a:noFill/>
            </p:spPr>
            <p:txBody>
              <a:bodyPr wrap="square" lIns="0" tIns="0" rIns="0" bIns="114300"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80130">
                          <a:srgbClr val="000000"/>
                        </a:gs>
                        <a:gs pos="54723">
                          <a:srgbClr val="000000"/>
                        </a:gs>
                      </a:gsLst>
                      <a:lin ang="1800000" scaled="0"/>
                    </a:gradFill>
                    <a:effectLst/>
                    <a:uLnTx/>
                    <a:uFillTx/>
                    <a:latin typeface="Segoe UI Semibold"/>
                    <a:ea typeface="+mn-ea"/>
                    <a:cs typeface="+mn-cs"/>
                  </a:rPr>
                  <a:t>Microsoft Intelligent Data Platform</a:t>
                </a:r>
              </a:p>
            </p:txBody>
          </p:sp>
          <p:sp>
            <p:nvSpPr>
              <p:cNvPr id="27" name="Oval 26">
                <a:extLst>
                  <a:ext uri="{FF2B5EF4-FFF2-40B4-BE49-F238E27FC236}">
                    <a16:creationId xmlns:a16="http://schemas.microsoft.com/office/drawing/2014/main" id="{CC748407-D619-317B-4F0C-CC6713EA17B4}"/>
                  </a:ext>
                  <a:ext uri="{C183D7F6-B498-43B3-948B-1728B52AA6E4}">
                    <adec:decorative xmlns:adec="http://schemas.microsoft.com/office/drawing/2017/decorative" val="1"/>
                  </a:ext>
                </a:extLst>
              </p:cNvPr>
              <p:cNvSpPr>
                <a:spLocks noChangeAspect="1"/>
              </p:cNvSpPr>
              <p:nvPr/>
            </p:nvSpPr>
            <p:spPr bwMode="auto">
              <a:xfrm>
                <a:off x="5710977" y="443307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DA96DA7F-3D2D-10F1-91D6-1B6FA0D726AE}"/>
                  </a:ext>
                  <a:ext uri="{C183D7F6-B498-43B3-948B-1728B52AA6E4}">
                    <adec:decorative xmlns:adec="http://schemas.microsoft.com/office/drawing/2017/decorative" val="1"/>
                  </a:ext>
                </a:extLst>
              </p:cNvPr>
              <p:cNvSpPr>
                <a:spLocks noChangeAspect="1"/>
              </p:cNvSpPr>
              <p:nvPr/>
            </p:nvSpPr>
            <p:spPr bwMode="auto">
              <a:xfrm>
                <a:off x="6075885" y="4218573"/>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Rounded Corners 51">
                <a:extLst>
                  <a:ext uri="{FF2B5EF4-FFF2-40B4-BE49-F238E27FC236}">
                    <a16:creationId xmlns:a16="http://schemas.microsoft.com/office/drawing/2014/main" id="{0C976488-62F1-8007-D1C5-7E4E6190BB31}"/>
                  </a:ext>
                  <a:ext uri="{C183D7F6-B498-43B3-948B-1728B52AA6E4}">
                    <adec:decorative xmlns:adec="http://schemas.microsoft.com/office/drawing/2017/decorative" val="1"/>
                  </a:ext>
                </a:extLst>
              </p:cNvPr>
              <p:cNvSpPr/>
              <p:nvPr/>
            </p:nvSpPr>
            <p:spPr bwMode="auto">
              <a:xfrm>
                <a:off x="4575162" y="3072478"/>
                <a:ext cx="3077943" cy="1435884"/>
              </a:xfrm>
              <a:prstGeom prst="roundRect">
                <a:avLst>
                  <a:gd name="adj" fmla="val 5336"/>
                </a:avLst>
              </a:prstGeom>
              <a:solidFill>
                <a:srgbClr val="F2F2F2"/>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1</a:t>
                </a:r>
              </a:p>
            </p:txBody>
          </p:sp>
          <p:grpSp>
            <p:nvGrpSpPr>
              <p:cNvPr id="31" name="Group 30">
                <a:extLst>
                  <a:ext uri="{FF2B5EF4-FFF2-40B4-BE49-F238E27FC236}">
                    <a16:creationId xmlns:a16="http://schemas.microsoft.com/office/drawing/2014/main" id="{79CD1FE0-093E-FFE6-4082-06869AFDB837}"/>
                  </a:ext>
                  <a:ext uri="{C183D7F6-B498-43B3-948B-1728B52AA6E4}">
                    <adec:decorative xmlns:adec="http://schemas.microsoft.com/office/drawing/2017/decorative" val="1"/>
                  </a:ext>
                </a:extLst>
              </p:cNvPr>
              <p:cNvGrpSpPr/>
              <p:nvPr/>
            </p:nvGrpSpPr>
            <p:grpSpPr>
              <a:xfrm>
                <a:off x="5898698" y="3463208"/>
                <a:ext cx="428606" cy="222476"/>
                <a:chOff x="8781498" y="584200"/>
                <a:chExt cx="428606" cy="5719234"/>
              </a:xfrm>
            </p:grpSpPr>
            <p:cxnSp>
              <p:nvCxnSpPr>
                <p:cNvPr id="105" name="Straight Connector 67">
                  <a:extLst>
                    <a:ext uri="{FF2B5EF4-FFF2-40B4-BE49-F238E27FC236}">
                      <a16:creationId xmlns:a16="http://schemas.microsoft.com/office/drawing/2014/main" id="{71276927-8176-053A-A6F1-0FB4B7B58BAB}"/>
                    </a:ext>
                  </a:extLst>
                </p:cNvPr>
                <p:cNvCxnSpPr>
                  <a:cxnSpLocks/>
                </p:cNvCxnSpPr>
                <p:nvPr/>
              </p:nvCxnSpPr>
              <p:spPr>
                <a:xfrm flipV="1">
                  <a:off x="8781498"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6" name="Straight Connector 67">
                  <a:extLst>
                    <a:ext uri="{FF2B5EF4-FFF2-40B4-BE49-F238E27FC236}">
                      <a16:creationId xmlns:a16="http://schemas.microsoft.com/office/drawing/2014/main" id="{CEBCA103-ADC8-E94D-05C5-BF75E2ED05B2}"/>
                    </a:ext>
                  </a:extLst>
                </p:cNvPr>
                <p:cNvCxnSpPr>
                  <a:cxnSpLocks/>
                </p:cNvCxnSpPr>
                <p:nvPr/>
              </p:nvCxnSpPr>
              <p:spPr>
                <a:xfrm flipV="1">
                  <a:off x="8887352"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7" name="Straight Connector 67">
                  <a:extLst>
                    <a:ext uri="{FF2B5EF4-FFF2-40B4-BE49-F238E27FC236}">
                      <a16:creationId xmlns:a16="http://schemas.microsoft.com/office/drawing/2014/main" id="{B8DDEE32-9ED8-6908-56B9-8BA160FA4462}"/>
                    </a:ext>
                  </a:extLst>
                </p:cNvPr>
                <p:cNvCxnSpPr>
                  <a:cxnSpLocks/>
                </p:cNvCxnSpPr>
                <p:nvPr/>
              </p:nvCxnSpPr>
              <p:spPr>
                <a:xfrm flipV="1">
                  <a:off x="8995126"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8" name="Straight Connector 67">
                  <a:extLst>
                    <a:ext uri="{FF2B5EF4-FFF2-40B4-BE49-F238E27FC236}">
                      <a16:creationId xmlns:a16="http://schemas.microsoft.com/office/drawing/2014/main" id="{AFAEC616-9147-44A0-CD5F-BB227614598A}"/>
                    </a:ext>
                  </a:extLst>
                </p:cNvPr>
                <p:cNvCxnSpPr>
                  <a:cxnSpLocks/>
                </p:cNvCxnSpPr>
                <p:nvPr/>
              </p:nvCxnSpPr>
              <p:spPr>
                <a:xfrm flipV="1">
                  <a:off x="9094725"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cxnSp>
              <p:nvCxnSpPr>
                <p:cNvPr id="109" name="Straight Connector 67">
                  <a:extLst>
                    <a:ext uri="{FF2B5EF4-FFF2-40B4-BE49-F238E27FC236}">
                      <a16:creationId xmlns:a16="http://schemas.microsoft.com/office/drawing/2014/main" id="{DCE52F3C-112A-12C9-7706-548C5CFD82A6}"/>
                    </a:ext>
                  </a:extLst>
                </p:cNvPr>
                <p:cNvCxnSpPr>
                  <a:cxnSpLocks/>
                </p:cNvCxnSpPr>
                <p:nvPr/>
              </p:nvCxnSpPr>
              <p:spPr>
                <a:xfrm flipV="1">
                  <a:off x="9210104" y="584200"/>
                  <a:ext cx="0" cy="5719234"/>
                </a:xfrm>
                <a:prstGeom prst="straightConnector1">
                  <a:avLst/>
                </a:prstGeom>
                <a:noFill/>
                <a:ln w="19050" cap="rnd">
                  <a:gradFill flip="none" rotWithShape="1">
                    <a:gsLst>
                      <a:gs pos="5000">
                        <a:srgbClr val="FFFFFF">
                          <a:alpha val="0"/>
                        </a:srgbClr>
                      </a:gs>
                      <a:gs pos="21000">
                        <a:srgbClr val="8EC8E8"/>
                      </a:gs>
                      <a:gs pos="100000">
                        <a:srgbClr val="8EC8E8"/>
                      </a:gs>
                    </a:gsLst>
                    <a:lin ang="5400000" scaled="1"/>
                    <a:tileRect/>
                  </a:gradFill>
                  <a:prstDash val="solid"/>
                  <a:round/>
                </a:ln>
              </p:spPr>
            </p:cxnSp>
          </p:grpSp>
          <p:sp>
            <p:nvSpPr>
              <p:cNvPr id="32" name="Oval 31">
                <a:extLst>
                  <a:ext uri="{FF2B5EF4-FFF2-40B4-BE49-F238E27FC236}">
                    <a16:creationId xmlns:a16="http://schemas.microsoft.com/office/drawing/2014/main" id="{7806C627-4A07-F5F1-B258-BFDFC954DE1C}"/>
                  </a:ext>
                  <a:ext uri="{C183D7F6-B498-43B3-948B-1728B52AA6E4}">
                    <adec:decorative xmlns:adec="http://schemas.microsoft.com/office/drawing/2017/decorative" val="1"/>
                  </a:ext>
                </a:extLst>
              </p:cNvPr>
              <p:cNvSpPr>
                <a:spLocks noChangeAspect="1"/>
              </p:cNvSpPr>
              <p:nvPr/>
            </p:nvSpPr>
            <p:spPr bwMode="auto">
              <a:xfrm>
                <a:off x="6194235" y="3424310"/>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5B13EBFA-D1C9-800E-152F-0C14295A2023}"/>
                  </a:ext>
                  <a:ext uri="{C183D7F6-B498-43B3-948B-1728B52AA6E4}">
                    <adec:decorative xmlns:adec="http://schemas.microsoft.com/office/drawing/2017/decorative" val="1"/>
                  </a:ext>
                </a:extLst>
              </p:cNvPr>
              <p:cNvSpPr>
                <a:spLocks noChangeAspect="1"/>
              </p:cNvSpPr>
              <p:nvPr/>
            </p:nvSpPr>
            <p:spPr bwMode="auto">
              <a:xfrm>
                <a:off x="5981174" y="3515806"/>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3711889C-4E06-A9F3-5A96-0BAF2DBE105A}"/>
                  </a:ext>
                  <a:ext uri="{C183D7F6-B498-43B3-948B-1728B52AA6E4}">
                    <adec:decorative xmlns:adec="http://schemas.microsoft.com/office/drawing/2017/decorative" val="1"/>
                  </a:ext>
                </a:extLst>
              </p:cNvPr>
              <p:cNvSpPr>
                <a:spLocks noChangeAspect="1"/>
              </p:cNvSpPr>
              <p:nvPr/>
            </p:nvSpPr>
            <p:spPr bwMode="auto">
              <a:xfrm>
                <a:off x="5875609" y="3337450"/>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760901D5-FE11-487C-9536-4B3B7437A209}"/>
                  </a:ext>
                  <a:ext uri="{C183D7F6-B498-43B3-948B-1728B52AA6E4}">
                    <adec:decorative xmlns:adec="http://schemas.microsoft.com/office/drawing/2017/decorative" val="1"/>
                  </a:ext>
                </a:extLst>
              </p:cNvPr>
              <p:cNvSpPr>
                <a:spLocks noChangeAspect="1"/>
              </p:cNvSpPr>
              <p:nvPr/>
            </p:nvSpPr>
            <p:spPr bwMode="auto">
              <a:xfrm>
                <a:off x="6299346" y="3404631"/>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EDEB65C1-0D17-A278-843E-A43FD24482EE}"/>
                  </a:ext>
                  <a:ext uri="{C183D7F6-B498-43B3-948B-1728B52AA6E4}">
                    <adec:decorative xmlns:adec="http://schemas.microsoft.com/office/drawing/2017/decorative" val="1"/>
                  </a:ext>
                </a:extLst>
              </p:cNvPr>
              <p:cNvSpPr>
                <a:spLocks noChangeAspect="1"/>
              </p:cNvSpPr>
              <p:nvPr/>
            </p:nvSpPr>
            <p:spPr bwMode="auto">
              <a:xfrm>
                <a:off x="6088209" y="359592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Rectangle: Rounded Corners 52">
                <a:extLst>
                  <a:ext uri="{FF2B5EF4-FFF2-40B4-BE49-F238E27FC236}">
                    <a16:creationId xmlns:a16="http://schemas.microsoft.com/office/drawing/2014/main" id="{EB8ED6CF-2239-A817-5BF3-085B37C8B57D}"/>
                  </a:ext>
                  <a:ext uri="{C183D7F6-B498-43B3-948B-1728B52AA6E4}">
                    <adec:decorative xmlns:adec="http://schemas.microsoft.com/office/drawing/2017/decorative" val="1"/>
                  </a:ext>
                </a:extLst>
              </p:cNvPr>
              <p:cNvSpPr/>
              <p:nvPr/>
            </p:nvSpPr>
            <p:spPr bwMode="auto">
              <a:xfrm>
                <a:off x="4575162" y="2363299"/>
                <a:ext cx="3077943" cy="1435884"/>
              </a:xfrm>
              <a:prstGeom prst="roundRect">
                <a:avLst>
                  <a:gd name="adj" fmla="val 5271"/>
                </a:avLst>
              </a:prstGeom>
              <a:solidFill>
                <a:srgbClr val="F2F2F2"/>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2</a:t>
                </a:r>
              </a:p>
            </p:txBody>
          </p:sp>
          <p:sp>
            <p:nvSpPr>
              <p:cNvPr id="38" name="TextBox 37">
                <a:extLst>
                  <a:ext uri="{FF2B5EF4-FFF2-40B4-BE49-F238E27FC236}">
                    <a16:creationId xmlns:a16="http://schemas.microsoft.com/office/drawing/2014/main" id="{513BFF1A-3AFD-A18F-AE88-EB567ADC2DB0}"/>
                  </a:ext>
                  <a:ext uri="{C183D7F6-B498-43B3-948B-1728B52AA6E4}">
                    <adec:decorative xmlns:adec="http://schemas.microsoft.com/office/drawing/2017/decorative" val="1"/>
                  </a:ext>
                </a:extLst>
              </p:cNvPr>
              <p:cNvSpPr txBox="1"/>
              <p:nvPr/>
            </p:nvSpPr>
            <p:spPr>
              <a:xfrm>
                <a:off x="5045172" y="3064121"/>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a:t>
                </a:r>
              </a:p>
            </p:txBody>
          </p:sp>
          <p:grpSp>
            <p:nvGrpSpPr>
              <p:cNvPr id="39" name="Group 38">
                <a:extLst>
                  <a:ext uri="{FF2B5EF4-FFF2-40B4-BE49-F238E27FC236}">
                    <a16:creationId xmlns:a16="http://schemas.microsoft.com/office/drawing/2014/main" id="{F2C1BB77-CDA6-EF85-3112-B4475807122B}"/>
                  </a:ext>
                  <a:ext uri="{C183D7F6-B498-43B3-948B-1728B52AA6E4}">
                    <adec:decorative xmlns:adec="http://schemas.microsoft.com/office/drawing/2017/decorative" val="1"/>
                  </a:ext>
                </a:extLst>
              </p:cNvPr>
              <p:cNvGrpSpPr/>
              <p:nvPr/>
            </p:nvGrpSpPr>
            <p:grpSpPr>
              <a:xfrm>
                <a:off x="5898698" y="2752623"/>
                <a:ext cx="428606" cy="222476"/>
                <a:chOff x="8781498" y="584200"/>
                <a:chExt cx="428606" cy="5719234"/>
              </a:xfrm>
            </p:grpSpPr>
            <p:cxnSp>
              <p:nvCxnSpPr>
                <p:cNvPr id="100" name="Straight Connector 67">
                  <a:extLst>
                    <a:ext uri="{FF2B5EF4-FFF2-40B4-BE49-F238E27FC236}">
                      <a16:creationId xmlns:a16="http://schemas.microsoft.com/office/drawing/2014/main" id="{0D7C8209-53EB-1FF1-F565-A900A48867B9}"/>
                    </a:ext>
                  </a:extLst>
                </p:cNvPr>
                <p:cNvCxnSpPr>
                  <a:cxnSpLocks/>
                </p:cNvCxnSpPr>
                <p:nvPr/>
              </p:nvCxnSpPr>
              <p:spPr>
                <a:xfrm flipV="1">
                  <a:off x="8781498"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1" name="Straight Connector 67">
                  <a:extLst>
                    <a:ext uri="{FF2B5EF4-FFF2-40B4-BE49-F238E27FC236}">
                      <a16:creationId xmlns:a16="http://schemas.microsoft.com/office/drawing/2014/main" id="{1AFD0514-FAE8-9DC3-CC85-1156184A2CAE}"/>
                    </a:ext>
                  </a:extLst>
                </p:cNvPr>
                <p:cNvCxnSpPr>
                  <a:cxnSpLocks/>
                </p:cNvCxnSpPr>
                <p:nvPr/>
              </p:nvCxnSpPr>
              <p:spPr>
                <a:xfrm flipV="1">
                  <a:off x="8887352"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2" name="Straight Connector 67">
                  <a:extLst>
                    <a:ext uri="{FF2B5EF4-FFF2-40B4-BE49-F238E27FC236}">
                      <a16:creationId xmlns:a16="http://schemas.microsoft.com/office/drawing/2014/main" id="{B39DC9DF-0960-2A66-F5F6-AE173B26B138}"/>
                    </a:ext>
                  </a:extLst>
                </p:cNvPr>
                <p:cNvCxnSpPr>
                  <a:cxnSpLocks/>
                </p:cNvCxnSpPr>
                <p:nvPr/>
              </p:nvCxnSpPr>
              <p:spPr>
                <a:xfrm flipV="1">
                  <a:off x="8995126"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3" name="Straight Connector 67">
                  <a:extLst>
                    <a:ext uri="{FF2B5EF4-FFF2-40B4-BE49-F238E27FC236}">
                      <a16:creationId xmlns:a16="http://schemas.microsoft.com/office/drawing/2014/main" id="{3F550928-64BA-BB62-52EF-46484CAF1E38}"/>
                    </a:ext>
                  </a:extLst>
                </p:cNvPr>
                <p:cNvCxnSpPr>
                  <a:cxnSpLocks/>
                </p:cNvCxnSpPr>
                <p:nvPr/>
              </p:nvCxnSpPr>
              <p:spPr>
                <a:xfrm flipV="1">
                  <a:off x="9094725"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cxnSp>
              <p:nvCxnSpPr>
                <p:cNvPr id="104" name="Straight Connector 67">
                  <a:extLst>
                    <a:ext uri="{FF2B5EF4-FFF2-40B4-BE49-F238E27FC236}">
                      <a16:creationId xmlns:a16="http://schemas.microsoft.com/office/drawing/2014/main" id="{998CBEE4-A587-3B43-EECB-1D6C41144767}"/>
                    </a:ext>
                  </a:extLst>
                </p:cNvPr>
                <p:cNvCxnSpPr>
                  <a:cxnSpLocks/>
                </p:cNvCxnSpPr>
                <p:nvPr/>
              </p:nvCxnSpPr>
              <p:spPr>
                <a:xfrm flipV="1">
                  <a:off x="9210104" y="584200"/>
                  <a:ext cx="0" cy="5719234"/>
                </a:xfrm>
                <a:prstGeom prst="straightConnector1">
                  <a:avLst/>
                </a:prstGeom>
                <a:noFill/>
                <a:ln w="19050" cap="rnd">
                  <a:gradFill flip="none" rotWithShape="1">
                    <a:gsLst>
                      <a:gs pos="5000">
                        <a:srgbClr val="FFFFFF">
                          <a:alpha val="0"/>
                        </a:srgbClr>
                      </a:gs>
                      <a:gs pos="21000">
                        <a:srgbClr val="B1AEDB"/>
                      </a:gs>
                      <a:gs pos="100000">
                        <a:srgbClr val="B1AEDB"/>
                      </a:gs>
                    </a:gsLst>
                    <a:lin ang="5400000" scaled="1"/>
                    <a:tileRect/>
                  </a:gradFill>
                  <a:prstDash val="solid"/>
                  <a:round/>
                </a:ln>
              </p:spPr>
            </p:cxnSp>
          </p:grpSp>
          <p:sp>
            <p:nvSpPr>
              <p:cNvPr id="40" name="Oval 39">
                <a:extLst>
                  <a:ext uri="{FF2B5EF4-FFF2-40B4-BE49-F238E27FC236}">
                    <a16:creationId xmlns:a16="http://schemas.microsoft.com/office/drawing/2014/main" id="{5501E415-0329-9E52-BA9C-E84262ABA791}"/>
                  </a:ext>
                  <a:ext uri="{C183D7F6-B498-43B3-948B-1728B52AA6E4}">
                    <adec:decorative xmlns:adec="http://schemas.microsoft.com/office/drawing/2017/decorative" val="1"/>
                  </a:ext>
                </a:extLst>
              </p:cNvPr>
              <p:cNvSpPr>
                <a:spLocks noChangeAspect="1"/>
              </p:cNvSpPr>
              <p:nvPr/>
            </p:nvSpPr>
            <p:spPr bwMode="auto">
              <a:xfrm>
                <a:off x="6087632" y="2826981"/>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1" name="Oval 40">
                <a:extLst>
                  <a:ext uri="{FF2B5EF4-FFF2-40B4-BE49-F238E27FC236}">
                    <a16:creationId xmlns:a16="http://schemas.microsoft.com/office/drawing/2014/main" id="{8554C81B-800D-A709-4654-37B630FBD0C6}"/>
                  </a:ext>
                  <a:ext uri="{C183D7F6-B498-43B3-948B-1728B52AA6E4}">
                    <adec:decorative xmlns:adec="http://schemas.microsoft.com/office/drawing/2017/decorative" val="1"/>
                  </a:ext>
                </a:extLst>
              </p:cNvPr>
              <p:cNvSpPr>
                <a:spLocks noChangeAspect="1"/>
              </p:cNvSpPr>
              <p:nvPr/>
            </p:nvSpPr>
            <p:spPr bwMode="auto">
              <a:xfrm>
                <a:off x="6298589" y="2877534"/>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2" name="Oval 41">
                <a:extLst>
                  <a:ext uri="{FF2B5EF4-FFF2-40B4-BE49-F238E27FC236}">
                    <a16:creationId xmlns:a16="http://schemas.microsoft.com/office/drawing/2014/main" id="{D4824B43-326E-9A13-CDB7-FF839B9F1410}"/>
                  </a:ext>
                  <a:ext uri="{C183D7F6-B498-43B3-948B-1728B52AA6E4}">
                    <adec:decorative xmlns:adec="http://schemas.microsoft.com/office/drawing/2017/decorative" val="1"/>
                  </a:ext>
                </a:extLst>
              </p:cNvPr>
              <p:cNvSpPr>
                <a:spLocks noChangeAspect="1"/>
              </p:cNvSpPr>
              <p:nvPr/>
            </p:nvSpPr>
            <p:spPr bwMode="auto">
              <a:xfrm>
                <a:off x="5876494" y="2826981"/>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3" name="Rectangle: Rounded Corners 53">
                <a:extLst>
                  <a:ext uri="{FF2B5EF4-FFF2-40B4-BE49-F238E27FC236}">
                    <a16:creationId xmlns:a16="http://schemas.microsoft.com/office/drawing/2014/main" id="{0EAE1874-8610-1DF0-BD32-1F2587994121}"/>
                  </a:ext>
                  <a:ext uri="{C183D7F6-B498-43B3-948B-1728B52AA6E4}">
                    <adec:decorative xmlns:adec="http://schemas.microsoft.com/office/drawing/2017/decorative" val="1"/>
                  </a:ext>
                </a:extLst>
              </p:cNvPr>
              <p:cNvSpPr/>
              <p:nvPr/>
            </p:nvSpPr>
            <p:spPr bwMode="auto">
              <a:xfrm>
                <a:off x="4575162" y="1668312"/>
                <a:ext cx="3077943" cy="1435884"/>
              </a:xfrm>
              <a:prstGeom prst="roundRect">
                <a:avLst>
                  <a:gd name="adj" fmla="val 5336"/>
                </a:avLst>
              </a:prstGeom>
              <a:solidFill>
                <a:srgbClr val="F2F2F2"/>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3</a:t>
                </a:r>
              </a:p>
            </p:txBody>
          </p:sp>
          <p:sp>
            <p:nvSpPr>
              <p:cNvPr id="51" name="TextBox 50">
                <a:extLst>
                  <a:ext uri="{FF2B5EF4-FFF2-40B4-BE49-F238E27FC236}">
                    <a16:creationId xmlns:a16="http://schemas.microsoft.com/office/drawing/2014/main" id="{A457483E-A1FD-587E-D8C7-4EA7DED1CF4D}"/>
                  </a:ext>
                  <a:ext uri="{C183D7F6-B498-43B3-948B-1728B52AA6E4}">
                    <adec:decorative xmlns:adec="http://schemas.microsoft.com/office/drawing/2017/decorative" val="1"/>
                  </a:ext>
                </a:extLst>
              </p:cNvPr>
              <p:cNvSpPr txBox="1"/>
              <p:nvPr/>
            </p:nvSpPr>
            <p:spPr>
              <a:xfrm>
                <a:off x="5118834" y="2396459"/>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sp>
            <p:nvSpPr>
              <p:cNvPr id="53" name="Oval 52">
                <a:extLst>
                  <a:ext uri="{FF2B5EF4-FFF2-40B4-BE49-F238E27FC236}">
                    <a16:creationId xmlns:a16="http://schemas.microsoft.com/office/drawing/2014/main" id="{62962844-BE07-9246-A972-76661666BB19}"/>
                  </a:ext>
                  <a:ext uri="{C183D7F6-B498-43B3-948B-1728B52AA6E4}">
                    <adec:decorative xmlns:adec="http://schemas.microsoft.com/office/drawing/2017/decorative" val="1"/>
                  </a:ext>
                </a:extLst>
              </p:cNvPr>
              <p:cNvSpPr>
                <a:spLocks noChangeAspect="1"/>
              </p:cNvSpPr>
              <p:nvPr/>
            </p:nvSpPr>
            <p:spPr bwMode="auto">
              <a:xfrm>
                <a:off x="6187796" y="1754987"/>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5" name="Oval 54">
                <a:extLst>
                  <a:ext uri="{FF2B5EF4-FFF2-40B4-BE49-F238E27FC236}">
                    <a16:creationId xmlns:a16="http://schemas.microsoft.com/office/drawing/2014/main" id="{982E1528-2978-4FF7-BDFF-69424BE331FA}"/>
                  </a:ext>
                  <a:ext uri="{C183D7F6-B498-43B3-948B-1728B52AA6E4}">
                    <adec:decorative xmlns:adec="http://schemas.microsoft.com/office/drawing/2017/decorative" val="1"/>
                  </a:ext>
                </a:extLst>
              </p:cNvPr>
              <p:cNvSpPr>
                <a:spLocks noChangeAspect="1"/>
              </p:cNvSpPr>
              <p:nvPr/>
            </p:nvSpPr>
            <p:spPr bwMode="auto">
              <a:xfrm>
                <a:off x="5981231" y="1362575"/>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8834E399-CCB2-FB5D-33D0-CB92CF1F7669}"/>
                  </a:ext>
                  <a:ext uri="{C183D7F6-B498-43B3-948B-1728B52AA6E4}">
                    <adec:decorative xmlns:adec="http://schemas.microsoft.com/office/drawing/2017/decorative" val="1"/>
                  </a:ext>
                </a:extLst>
              </p:cNvPr>
              <p:cNvSpPr>
                <a:spLocks noChangeAspect="1"/>
              </p:cNvSpPr>
              <p:nvPr/>
            </p:nvSpPr>
            <p:spPr bwMode="auto">
              <a:xfrm>
                <a:off x="5875323" y="1547305"/>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2722297-4019-450C-DC53-83B32F6DBE0A}"/>
                  </a:ext>
                  <a:ext uri="{C183D7F6-B498-43B3-948B-1728B52AA6E4}">
                    <adec:decorative xmlns:adec="http://schemas.microsoft.com/office/drawing/2017/decorative" val="1"/>
                  </a:ext>
                </a:extLst>
              </p:cNvPr>
              <p:cNvSpPr>
                <a:spLocks noChangeAspect="1"/>
              </p:cNvSpPr>
              <p:nvPr/>
            </p:nvSpPr>
            <p:spPr bwMode="auto">
              <a:xfrm>
                <a:off x="6292571" y="1945487"/>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FC817B10-0B76-3227-F452-030A86D5999C}"/>
                  </a:ext>
                  <a:ext uri="{C183D7F6-B498-43B3-948B-1728B52AA6E4}">
                    <adec:decorative xmlns:adec="http://schemas.microsoft.com/office/drawing/2017/decorative" val="1"/>
                  </a:ext>
                </a:extLst>
              </p:cNvPr>
              <p:cNvSpPr>
                <a:spLocks noChangeAspect="1"/>
              </p:cNvSpPr>
              <p:nvPr/>
            </p:nvSpPr>
            <p:spPr bwMode="auto">
              <a:xfrm>
                <a:off x="6297568" y="1506279"/>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85C66A58-F0BA-5BC2-B058-87391663161B}"/>
                  </a:ext>
                  <a:ext uri="{C183D7F6-B498-43B3-948B-1728B52AA6E4}">
                    <adec:decorative xmlns:adec="http://schemas.microsoft.com/office/drawing/2017/decorative" val="1"/>
                  </a:ext>
                </a:extLst>
              </p:cNvPr>
              <p:cNvGrpSpPr/>
              <p:nvPr/>
            </p:nvGrpSpPr>
            <p:grpSpPr>
              <a:xfrm>
                <a:off x="5889973" y="2050202"/>
                <a:ext cx="428606" cy="222476"/>
                <a:chOff x="8781498" y="584200"/>
                <a:chExt cx="428606" cy="5719234"/>
              </a:xfrm>
            </p:grpSpPr>
            <p:cxnSp>
              <p:nvCxnSpPr>
                <p:cNvPr id="95" name="Straight Connector 67">
                  <a:extLst>
                    <a:ext uri="{FF2B5EF4-FFF2-40B4-BE49-F238E27FC236}">
                      <a16:creationId xmlns:a16="http://schemas.microsoft.com/office/drawing/2014/main" id="{E7F0463F-CB1A-270B-09DF-80E3C4A18D40}"/>
                    </a:ext>
                  </a:extLst>
                </p:cNvPr>
                <p:cNvCxnSpPr>
                  <a:cxnSpLocks/>
                </p:cNvCxnSpPr>
                <p:nvPr/>
              </p:nvCxnSpPr>
              <p:spPr>
                <a:xfrm flipV="1">
                  <a:off x="8781498"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6" name="Straight Connector 67">
                  <a:extLst>
                    <a:ext uri="{FF2B5EF4-FFF2-40B4-BE49-F238E27FC236}">
                      <a16:creationId xmlns:a16="http://schemas.microsoft.com/office/drawing/2014/main" id="{977F3F72-3FFB-038B-0F76-57723E53639C}"/>
                    </a:ext>
                  </a:extLst>
                </p:cNvPr>
                <p:cNvCxnSpPr>
                  <a:cxnSpLocks/>
                </p:cNvCxnSpPr>
                <p:nvPr/>
              </p:nvCxnSpPr>
              <p:spPr>
                <a:xfrm flipV="1">
                  <a:off x="8887352"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7" name="Straight Connector 67">
                  <a:extLst>
                    <a:ext uri="{FF2B5EF4-FFF2-40B4-BE49-F238E27FC236}">
                      <a16:creationId xmlns:a16="http://schemas.microsoft.com/office/drawing/2014/main" id="{B7AD17CA-9EEA-0FD1-2A11-1C07728250CD}"/>
                    </a:ext>
                  </a:extLst>
                </p:cNvPr>
                <p:cNvCxnSpPr>
                  <a:cxnSpLocks/>
                </p:cNvCxnSpPr>
                <p:nvPr/>
              </p:nvCxnSpPr>
              <p:spPr>
                <a:xfrm flipV="1">
                  <a:off x="8995126"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8" name="Straight Connector 67">
                  <a:extLst>
                    <a:ext uri="{FF2B5EF4-FFF2-40B4-BE49-F238E27FC236}">
                      <a16:creationId xmlns:a16="http://schemas.microsoft.com/office/drawing/2014/main" id="{59E85F68-AAF2-F89D-8D66-5D0EAF3855A7}"/>
                    </a:ext>
                  </a:extLst>
                </p:cNvPr>
                <p:cNvCxnSpPr>
                  <a:cxnSpLocks/>
                </p:cNvCxnSpPr>
                <p:nvPr/>
              </p:nvCxnSpPr>
              <p:spPr>
                <a:xfrm flipV="1">
                  <a:off x="9103450"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cxnSp>
              <p:nvCxnSpPr>
                <p:cNvPr id="99" name="Straight Connector 67">
                  <a:extLst>
                    <a:ext uri="{FF2B5EF4-FFF2-40B4-BE49-F238E27FC236}">
                      <a16:creationId xmlns:a16="http://schemas.microsoft.com/office/drawing/2014/main" id="{B9EC611D-65D6-FF66-47F9-D3A536163CBA}"/>
                    </a:ext>
                  </a:extLst>
                </p:cNvPr>
                <p:cNvCxnSpPr>
                  <a:cxnSpLocks/>
                </p:cNvCxnSpPr>
                <p:nvPr/>
              </p:nvCxnSpPr>
              <p:spPr>
                <a:xfrm flipV="1">
                  <a:off x="9210104" y="584200"/>
                  <a:ext cx="0" cy="5719234"/>
                </a:xfrm>
                <a:prstGeom prst="straightConnector1">
                  <a:avLst/>
                </a:prstGeom>
                <a:noFill/>
                <a:ln w="19050" cap="rnd">
                  <a:gradFill flip="none" rotWithShape="1">
                    <a:gsLst>
                      <a:gs pos="5000">
                        <a:srgbClr val="FFFFFF">
                          <a:alpha val="0"/>
                        </a:srgbClr>
                      </a:gs>
                      <a:gs pos="21000">
                        <a:srgbClr val="CD9AD0">
                          <a:alpha val="18000"/>
                        </a:srgbClr>
                      </a:gs>
                      <a:gs pos="100000">
                        <a:srgbClr val="CD9AD0"/>
                      </a:gs>
                    </a:gsLst>
                    <a:lin ang="5400000" scaled="1"/>
                    <a:tileRect/>
                  </a:gradFill>
                  <a:prstDash val="solid"/>
                  <a:round/>
                </a:ln>
              </p:spPr>
            </p:cxnSp>
          </p:grpSp>
          <p:sp>
            <p:nvSpPr>
              <p:cNvPr id="63" name="Oval 62">
                <a:extLst>
                  <a:ext uri="{FF2B5EF4-FFF2-40B4-BE49-F238E27FC236}">
                    <a16:creationId xmlns:a16="http://schemas.microsoft.com/office/drawing/2014/main" id="{E79A3908-50F8-8429-D327-BCF8F0D54FC3}"/>
                  </a:ext>
                  <a:ext uri="{C183D7F6-B498-43B3-948B-1728B52AA6E4}">
                    <adec:decorative xmlns:adec="http://schemas.microsoft.com/office/drawing/2017/decorative" val="1"/>
                  </a:ext>
                </a:extLst>
              </p:cNvPr>
              <p:cNvSpPr>
                <a:spLocks noChangeAspect="1"/>
              </p:cNvSpPr>
              <p:nvPr/>
            </p:nvSpPr>
            <p:spPr bwMode="auto">
              <a:xfrm>
                <a:off x="6083316" y="2045639"/>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7" name="Oval 86">
                <a:extLst>
                  <a:ext uri="{FF2B5EF4-FFF2-40B4-BE49-F238E27FC236}">
                    <a16:creationId xmlns:a16="http://schemas.microsoft.com/office/drawing/2014/main" id="{98BC51B9-8153-0C94-64B6-C9CFF4A84156}"/>
                  </a:ext>
                  <a:ext uri="{C183D7F6-B498-43B3-948B-1728B52AA6E4}">
                    <adec:decorative xmlns:adec="http://schemas.microsoft.com/office/drawing/2017/decorative" val="1"/>
                  </a:ext>
                </a:extLst>
              </p:cNvPr>
              <p:cNvSpPr>
                <a:spLocks noChangeAspect="1"/>
              </p:cNvSpPr>
              <p:nvPr/>
            </p:nvSpPr>
            <p:spPr bwMode="auto">
              <a:xfrm>
                <a:off x="5976234" y="1857875"/>
                <a:ext cx="53847" cy="53847"/>
              </a:xfrm>
              <a:prstGeom prst="ellipse">
                <a:avLst/>
              </a:prstGeom>
              <a:gradFill>
                <a:gsLst>
                  <a:gs pos="0">
                    <a:srgbClr val="8EC8E8"/>
                  </a:gs>
                  <a:gs pos="100000">
                    <a:srgbClr val="CD9AD0"/>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88" name="TextBox 87">
                <a:extLst>
                  <a:ext uri="{FF2B5EF4-FFF2-40B4-BE49-F238E27FC236}">
                    <a16:creationId xmlns:a16="http://schemas.microsoft.com/office/drawing/2014/main" id="{3B62343D-085D-3E80-1AAF-AACCAF7340FF}"/>
                  </a:ext>
                  <a:ext uri="{C183D7F6-B498-43B3-948B-1728B52AA6E4}">
                    <adec:decorative xmlns:adec="http://schemas.microsoft.com/office/drawing/2017/decorative" val="1"/>
                  </a:ext>
                </a:extLst>
              </p:cNvPr>
              <p:cNvSpPr txBox="1"/>
              <p:nvPr/>
            </p:nvSpPr>
            <p:spPr>
              <a:xfrm>
                <a:off x="5060769" y="3930749"/>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89" name="Oval 88">
                <a:extLst>
                  <a:ext uri="{FF2B5EF4-FFF2-40B4-BE49-F238E27FC236}">
                    <a16:creationId xmlns:a16="http://schemas.microsoft.com/office/drawing/2014/main" id="{1F2D1903-B06B-F670-168A-81452CA6A3CE}"/>
                  </a:ext>
                  <a:ext uri="{C183D7F6-B498-43B3-948B-1728B52AA6E4}">
                    <adec:decorative xmlns:adec="http://schemas.microsoft.com/office/drawing/2017/decorative" val="1"/>
                  </a:ext>
                </a:extLst>
              </p:cNvPr>
              <p:cNvSpPr>
                <a:spLocks noChangeAspect="1"/>
              </p:cNvSpPr>
              <p:nvPr/>
            </p:nvSpPr>
            <p:spPr bwMode="auto">
              <a:xfrm>
                <a:off x="5968778" y="1348551"/>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E3C8954A-07C3-B156-45E6-1610587C4595}"/>
                  </a:ext>
                  <a:ext uri="{C183D7F6-B498-43B3-948B-1728B52AA6E4}">
                    <adec:decorative xmlns:adec="http://schemas.microsoft.com/office/drawing/2017/decorative" val="1"/>
                  </a:ext>
                </a:extLst>
              </p:cNvPr>
              <p:cNvSpPr>
                <a:spLocks noChangeAspect="1"/>
              </p:cNvSpPr>
              <p:nvPr/>
            </p:nvSpPr>
            <p:spPr bwMode="auto">
              <a:xfrm>
                <a:off x="5862870" y="1533281"/>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0DB9C67D-1F90-8E29-9FC5-FAB3A4B0F4DD}"/>
                  </a:ext>
                  <a:ext uri="{C183D7F6-B498-43B3-948B-1728B52AA6E4}">
                    <adec:decorative xmlns:adec="http://schemas.microsoft.com/office/drawing/2017/decorative" val="1"/>
                  </a:ext>
                </a:extLst>
              </p:cNvPr>
              <p:cNvSpPr>
                <a:spLocks noChangeAspect="1"/>
              </p:cNvSpPr>
              <p:nvPr/>
            </p:nvSpPr>
            <p:spPr bwMode="auto">
              <a:xfrm>
                <a:off x="6285115" y="1492255"/>
                <a:ext cx="53847" cy="53847"/>
              </a:xfrm>
              <a:prstGeom prst="ellipse">
                <a:avLst/>
              </a:prstGeom>
              <a:gradFill>
                <a:gsLst>
                  <a:gs pos="0">
                    <a:srgbClr val="0078D4"/>
                  </a:gs>
                  <a:gs pos="100000">
                    <a:srgbClr val="8661C5"/>
                  </a:gs>
                </a:gsLst>
                <a:lin ang="1800000" scaled="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85074017-6BB1-6CC8-8CBC-EF48A122E527}"/>
                  </a:ext>
                  <a:ext uri="{C183D7F6-B498-43B3-948B-1728B52AA6E4}">
                    <adec:decorative xmlns:adec="http://schemas.microsoft.com/office/drawing/2017/decorative" val="1"/>
                  </a:ext>
                </a:extLst>
              </p:cNvPr>
              <p:cNvGrpSpPr/>
              <p:nvPr/>
            </p:nvGrpSpPr>
            <p:grpSpPr>
              <a:xfrm>
                <a:off x="4358670" y="803399"/>
                <a:ext cx="3486022" cy="916384"/>
                <a:chOff x="14080236" y="3154520"/>
                <a:chExt cx="7827265" cy="2057584"/>
              </a:xfrm>
            </p:grpSpPr>
            <p:sp>
              <p:nvSpPr>
                <p:cNvPr id="93" name="Rectangle: Rounded Corners 286">
                  <a:extLst>
                    <a:ext uri="{FF2B5EF4-FFF2-40B4-BE49-F238E27FC236}">
                      <a16:creationId xmlns:a16="http://schemas.microsoft.com/office/drawing/2014/main" id="{56A7DC7C-576A-B4E9-7948-E31D90567A36}"/>
                    </a:ext>
                  </a:extLst>
                </p:cNvPr>
                <p:cNvSpPr/>
                <p:nvPr/>
              </p:nvSpPr>
              <p:spPr bwMode="auto">
                <a:xfrm>
                  <a:off x="14080236" y="3154520"/>
                  <a:ext cx="7827265" cy="2057584"/>
                </a:xfrm>
                <a:prstGeom prst="roundRect">
                  <a:avLst>
                    <a:gd name="adj" fmla="val 3623"/>
                  </a:avLst>
                </a:prstGeom>
                <a:gradFill>
                  <a:gsLst>
                    <a:gs pos="1000">
                      <a:srgbClr val="8EC8E8"/>
                    </a:gs>
                    <a:gs pos="100000">
                      <a:srgbClr val="CD9AD0"/>
                    </a:gs>
                  </a:gsLst>
                  <a:lin ang="2700000" scaled="0"/>
                </a:gradFill>
                <a:ln w="25400" cap="rnd"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94" name="TextBox 93">
                  <a:extLst>
                    <a:ext uri="{FF2B5EF4-FFF2-40B4-BE49-F238E27FC236}">
                      <a16:creationId xmlns:a16="http://schemas.microsoft.com/office/drawing/2014/main" id="{F745D228-593E-C8CD-B4AF-D7193420BC2D}"/>
                    </a:ext>
                  </a:extLst>
                </p:cNvPr>
                <p:cNvSpPr txBox="1"/>
                <p:nvPr/>
              </p:nvSpPr>
              <p:spPr>
                <a:xfrm>
                  <a:off x="14866596" y="3767843"/>
                  <a:ext cx="6254546" cy="830941"/>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2400" b="1" i="0" u="none" strike="noStrike" kern="0" cap="none" spc="-50" normalizeH="0" baseline="0" noProof="0">
                      <a:ln>
                        <a:noFill/>
                      </a:ln>
                      <a:gradFill>
                        <a:gsLst>
                          <a:gs pos="0">
                            <a:srgbClr val="000000"/>
                          </a:gs>
                          <a:gs pos="100000">
                            <a:srgbClr val="000000"/>
                          </a:gs>
                        </a:gsLst>
                        <a:lin ang="2700000" scaled="1"/>
                      </a:gradFill>
                      <a:effectLst/>
                      <a:uLnTx/>
                      <a:uFillTx/>
                      <a:latin typeface="Segoe UI Semibold"/>
                      <a:ea typeface="+mn-ea"/>
                      <a:cs typeface="+mn-cs"/>
                    </a:rPr>
                    <a:t>Microsoft Cloud</a:t>
                  </a:r>
                </a:p>
              </p:txBody>
            </p:sp>
          </p:grpSp>
        </p:grpSp>
        <p:sp>
          <p:nvSpPr>
            <p:cNvPr id="120" name="Freeform 343">
              <a:extLst>
                <a:ext uri="{FF2B5EF4-FFF2-40B4-BE49-F238E27FC236}">
                  <a16:creationId xmlns:a16="http://schemas.microsoft.com/office/drawing/2014/main" id="{A4F8E280-4FFE-F06C-7515-2A679C8AE1DE}"/>
                </a:ext>
                <a:ext uri="{C183D7F6-B498-43B3-948B-1728B52AA6E4}">
                  <adec:decorative xmlns:adec="http://schemas.microsoft.com/office/drawing/2017/decorative" val="1"/>
                </a:ext>
              </a:extLst>
            </p:cNvPr>
            <p:cNvSpPr/>
            <p:nvPr/>
          </p:nvSpPr>
          <p:spPr bwMode="auto">
            <a:xfrm>
              <a:off x="352016" y="574252"/>
              <a:ext cx="5244353" cy="100744"/>
            </a:xfrm>
            <a:custGeom>
              <a:avLst/>
              <a:gdLst>
                <a:gd name="connsiteX0" fmla="*/ 94136 w 5244353"/>
                <a:gd name="connsiteY0" fmla="*/ 0 h 100744"/>
                <a:gd name="connsiteX1" fmla="*/ 5150217 w 5244353"/>
                <a:gd name="connsiteY1" fmla="*/ 0 h 100744"/>
                <a:gd name="connsiteX2" fmla="*/ 5244353 w 5244353"/>
                <a:gd name="connsiteY2" fmla="*/ 94136 h 100744"/>
                <a:gd name="connsiteX3" fmla="*/ 5244353 w 5244353"/>
                <a:gd name="connsiteY3" fmla="*/ 100744 h 100744"/>
                <a:gd name="connsiteX4" fmla="*/ 0 w 5244353"/>
                <a:gd name="connsiteY4" fmla="*/ 100744 h 100744"/>
                <a:gd name="connsiteX5" fmla="*/ 0 w 5244353"/>
                <a:gd name="connsiteY5" fmla="*/ 94136 h 100744"/>
                <a:gd name="connsiteX6" fmla="*/ 94136 w 5244353"/>
                <a:gd name="connsiteY6" fmla="*/ 0 h 100744"/>
                <a:gd name="connsiteX0" fmla="*/ 94136 w 5244353"/>
                <a:gd name="connsiteY0" fmla="*/ 0 h 107575"/>
                <a:gd name="connsiteX1" fmla="*/ 5150217 w 5244353"/>
                <a:gd name="connsiteY1" fmla="*/ 0 h 107575"/>
                <a:gd name="connsiteX2" fmla="*/ 5244353 w 5244353"/>
                <a:gd name="connsiteY2" fmla="*/ 94136 h 107575"/>
                <a:gd name="connsiteX3" fmla="*/ 5244353 w 5244353"/>
                <a:gd name="connsiteY3" fmla="*/ 100744 h 107575"/>
                <a:gd name="connsiteX4" fmla="*/ 2589577 w 5244353"/>
                <a:gd name="connsiteY4" fmla="*/ 107575 h 107575"/>
                <a:gd name="connsiteX5" fmla="*/ 0 w 5244353"/>
                <a:gd name="connsiteY5" fmla="*/ 100744 h 107575"/>
                <a:gd name="connsiteX6" fmla="*/ 0 w 5244353"/>
                <a:gd name="connsiteY6" fmla="*/ 94136 h 107575"/>
                <a:gd name="connsiteX7" fmla="*/ 94136 w 5244353"/>
                <a:gd name="connsiteY7" fmla="*/ 0 h 107575"/>
                <a:gd name="connsiteX0" fmla="*/ 2589577 w 5244353"/>
                <a:gd name="connsiteY0" fmla="*/ 107575 h 199015"/>
                <a:gd name="connsiteX1" fmla="*/ 0 w 5244353"/>
                <a:gd name="connsiteY1" fmla="*/ 100744 h 199015"/>
                <a:gd name="connsiteX2" fmla="*/ 0 w 5244353"/>
                <a:gd name="connsiteY2" fmla="*/ 94136 h 199015"/>
                <a:gd name="connsiteX3" fmla="*/ 94136 w 5244353"/>
                <a:gd name="connsiteY3" fmla="*/ 0 h 199015"/>
                <a:gd name="connsiteX4" fmla="*/ 5150217 w 5244353"/>
                <a:gd name="connsiteY4" fmla="*/ 0 h 199015"/>
                <a:gd name="connsiteX5" fmla="*/ 5244353 w 5244353"/>
                <a:gd name="connsiteY5" fmla="*/ 94136 h 199015"/>
                <a:gd name="connsiteX6" fmla="*/ 5244353 w 5244353"/>
                <a:gd name="connsiteY6" fmla="*/ 100744 h 199015"/>
                <a:gd name="connsiteX7" fmla="*/ 2681017 w 5244353"/>
                <a:gd name="connsiteY7" fmla="*/ 199015 h 199015"/>
                <a:gd name="connsiteX0" fmla="*/ 2589577 w 5244353"/>
                <a:gd name="connsiteY0" fmla="*/ 107575 h 107575"/>
                <a:gd name="connsiteX1" fmla="*/ 0 w 5244353"/>
                <a:gd name="connsiteY1" fmla="*/ 100744 h 107575"/>
                <a:gd name="connsiteX2" fmla="*/ 0 w 5244353"/>
                <a:gd name="connsiteY2" fmla="*/ 94136 h 107575"/>
                <a:gd name="connsiteX3" fmla="*/ 94136 w 5244353"/>
                <a:gd name="connsiteY3" fmla="*/ 0 h 107575"/>
                <a:gd name="connsiteX4" fmla="*/ 5150217 w 5244353"/>
                <a:gd name="connsiteY4" fmla="*/ 0 h 107575"/>
                <a:gd name="connsiteX5" fmla="*/ 5244353 w 5244353"/>
                <a:gd name="connsiteY5" fmla="*/ 94136 h 107575"/>
                <a:gd name="connsiteX6" fmla="*/ 5244353 w 5244353"/>
                <a:gd name="connsiteY6" fmla="*/ 100744 h 107575"/>
                <a:gd name="connsiteX0" fmla="*/ 0 w 5244353"/>
                <a:gd name="connsiteY0" fmla="*/ 100744 h 100744"/>
                <a:gd name="connsiteX1" fmla="*/ 0 w 5244353"/>
                <a:gd name="connsiteY1" fmla="*/ 94136 h 100744"/>
                <a:gd name="connsiteX2" fmla="*/ 94136 w 5244353"/>
                <a:gd name="connsiteY2" fmla="*/ 0 h 100744"/>
                <a:gd name="connsiteX3" fmla="*/ 5150217 w 5244353"/>
                <a:gd name="connsiteY3" fmla="*/ 0 h 100744"/>
                <a:gd name="connsiteX4" fmla="*/ 5244353 w 5244353"/>
                <a:gd name="connsiteY4" fmla="*/ 94136 h 100744"/>
                <a:gd name="connsiteX5" fmla="*/ 5244353 w 5244353"/>
                <a:gd name="connsiteY5" fmla="*/ 100744 h 10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353" h="100744">
                  <a:moveTo>
                    <a:pt x="0" y="100744"/>
                  </a:moveTo>
                  <a:lnTo>
                    <a:pt x="0" y="94136"/>
                  </a:lnTo>
                  <a:cubicBezTo>
                    <a:pt x="0" y="42146"/>
                    <a:pt x="42146" y="0"/>
                    <a:pt x="94136" y="0"/>
                  </a:cubicBezTo>
                  <a:lnTo>
                    <a:pt x="5150217" y="0"/>
                  </a:lnTo>
                  <a:cubicBezTo>
                    <a:pt x="5202207" y="0"/>
                    <a:pt x="5244353" y="42146"/>
                    <a:pt x="5244353" y="94136"/>
                  </a:cubicBezTo>
                  <a:lnTo>
                    <a:pt x="5244353" y="100744"/>
                  </a:lnTo>
                </a:path>
              </a:pathLst>
            </a:custGeom>
            <a:noFill/>
            <a:ln w="19050">
              <a:solidFill>
                <a:srgbClr val="8EC8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1" name="Freeform 338">
              <a:extLst>
                <a:ext uri="{FF2B5EF4-FFF2-40B4-BE49-F238E27FC236}">
                  <a16:creationId xmlns:a16="http://schemas.microsoft.com/office/drawing/2014/main" id="{B51D848E-AAD8-0816-5D7F-B47ECD970B78}"/>
                </a:ext>
                <a:ext uri="{C183D7F6-B498-43B3-948B-1728B52AA6E4}">
                  <adec:decorative xmlns:adec="http://schemas.microsoft.com/office/drawing/2017/decorative" val="1"/>
                </a:ext>
              </a:extLst>
            </p:cNvPr>
            <p:cNvSpPr/>
            <p:nvPr/>
          </p:nvSpPr>
          <p:spPr bwMode="auto">
            <a:xfrm>
              <a:off x="352016" y="6030767"/>
              <a:ext cx="5244353" cy="111585"/>
            </a:xfrm>
            <a:custGeom>
              <a:avLst/>
              <a:gdLst>
                <a:gd name="connsiteX0" fmla="*/ 0 w 5244353"/>
                <a:gd name="connsiteY0" fmla="*/ 0 h 111585"/>
                <a:gd name="connsiteX1" fmla="*/ 5244353 w 5244353"/>
                <a:gd name="connsiteY1" fmla="*/ 0 h 111585"/>
                <a:gd name="connsiteX2" fmla="*/ 5244353 w 5244353"/>
                <a:gd name="connsiteY2" fmla="*/ 17449 h 111585"/>
                <a:gd name="connsiteX3" fmla="*/ 5150217 w 5244353"/>
                <a:gd name="connsiteY3" fmla="*/ 111585 h 111585"/>
                <a:gd name="connsiteX4" fmla="*/ 94136 w 5244353"/>
                <a:gd name="connsiteY4" fmla="*/ 111585 h 111585"/>
                <a:gd name="connsiteX5" fmla="*/ 0 w 5244353"/>
                <a:gd name="connsiteY5" fmla="*/ 17449 h 111585"/>
                <a:gd name="connsiteX6" fmla="*/ 0 w 5244353"/>
                <a:gd name="connsiteY6" fmla="*/ 0 h 111585"/>
                <a:gd name="connsiteX0" fmla="*/ 0 w 5244353"/>
                <a:gd name="connsiteY0" fmla="*/ 0 h 111585"/>
                <a:gd name="connsiteX1" fmla="*/ 2677594 w 5244353"/>
                <a:gd name="connsiteY1" fmla="*/ 544 h 111585"/>
                <a:gd name="connsiteX2" fmla="*/ 5244353 w 5244353"/>
                <a:gd name="connsiteY2" fmla="*/ 0 h 111585"/>
                <a:gd name="connsiteX3" fmla="*/ 5244353 w 5244353"/>
                <a:gd name="connsiteY3" fmla="*/ 17449 h 111585"/>
                <a:gd name="connsiteX4" fmla="*/ 5150217 w 5244353"/>
                <a:gd name="connsiteY4" fmla="*/ 111585 h 111585"/>
                <a:gd name="connsiteX5" fmla="*/ 94136 w 5244353"/>
                <a:gd name="connsiteY5" fmla="*/ 111585 h 111585"/>
                <a:gd name="connsiteX6" fmla="*/ 0 w 5244353"/>
                <a:gd name="connsiteY6" fmla="*/ 17449 h 111585"/>
                <a:gd name="connsiteX7" fmla="*/ 0 w 5244353"/>
                <a:gd name="connsiteY7" fmla="*/ 0 h 111585"/>
                <a:gd name="connsiteX0" fmla="*/ 2677594 w 5244353"/>
                <a:gd name="connsiteY0" fmla="*/ 544 h 111585"/>
                <a:gd name="connsiteX1" fmla="*/ 5244353 w 5244353"/>
                <a:gd name="connsiteY1" fmla="*/ 0 h 111585"/>
                <a:gd name="connsiteX2" fmla="*/ 5244353 w 5244353"/>
                <a:gd name="connsiteY2" fmla="*/ 17449 h 111585"/>
                <a:gd name="connsiteX3" fmla="*/ 5150217 w 5244353"/>
                <a:gd name="connsiteY3" fmla="*/ 111585 h 111585"/>
                <a:gd name="connsiteX4" fmla="*/ 94136 w 5244353"/>
                <a:gd name="connsiteY4" fmla="*/ 111585 h 111585"/>
                <a:gd name="connsiteX5" fmla="*/ 0 w 5244353"/>
                <a:gd name="connsiteY5" fmla="*/ 17449 h 111585"/>
                <a:gd name="connsiteX6" fmla="*/ 0 w 5244353"/>
                <a:gd name="connsiteY6" fmla="*/ 0 h 111585"/>
                <a:gd name="connsiteX7" fmla="*/ 2769034 w 5244353"/>
                <a:gd name="connsiteY7" fmla="*/ 91984 h 111585"/>
                <a:gd name="connsiteX0" fmla="*/ 2677594 w 5244353"/>
                <a:gd name="connsiteY0" fmla="*/ 544 h 111585"/>
                <a:gd name="connsiteX1" fmla="*/ 5244353 w 5244353"/>
                <a:gd name="connsiteY1" fmla="*/ 0 h 111585"/>
                <a:gd name="connsiteX2" fmla="*/ 5244353 w 5244353"/>
                <a:gd name="connsiteY2" fmla="*/ 17449 h 111585"/>
                <a:gd name="connsiteX3" fmla="*/ 5150217 w 5244353"/>
                <a:gd name="connsiteY3" fmla="*/ 111585 h 111585"/>
                <a:gd name="connsiteX4" fmla="*/ 94136 w 5244353"/>
                <a:gd name="connsiteY4" fmla="*/ 111585 h 111585"/>
                <a:gd name="connsiteX5" fmla="*/ 0 w 5244353"/>
                <a:gd name="connsiteY5" fmla="*/ 17449 h 111585"/>
                <a:gd name="connsiteX6" fmla="*/ 0 w 5244353"/>
                <a:gd name="connsiteY6" fmla="*/ 0 h 111585"/>
                <a:gd name="connsiteX0" fmla="*/ 5244353 w 5244353"/>
                <a:gd name="connsiteY0" fmla="*/ 0 h 111585"/>
                <a:gd name="connsiteX1" fmla="*/ 5244353 w 5244353"/>
                <a:gd name="connsiteY1" fmla="*/ 17449 h 111585"/>
                <a:gd name="connsiteX2" fmla="*/ 5150217 w 5244353"/>
                <a:gd name="connsiteY2" fmla="*/ 111585 h 111585"/>
                <a:gd name="connsiteX3" fmla="*/ 94136 w 5244353"/>
                <a:gd name="connsiteY3" fmla="*/ 111585 h 111585"/>
                <a:gd name="connsiteX4" fmla="*/ 0 w 5244353"/>
                <a:gd name="connsiteY4" fmla="*/ 17449 h 111585"/>
                <a:gd name="connsiteX5" fmla="*/ 0 w 5244353"/>
                <a:gd name="connsiteY5" fmla="*/ 0 h 111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4353" h="111585">
                  <a:moveTo>
                    <a:pt x="5244353" y="0"/>
                  </a:moveTo>
                  <a:lnTo>
                    <a:pt x="5244353" y="17449"/>
                  </a:lnTo>
                  <a:cubicBezTo>
                    <a:pt x="5244353" y="69439"/>
                    <a:pt x="5202207" y="111585"/>
                    <a:pt x="5150217" y="111585"/>
                  </a:cubicBezTo>
                  <a:lnTo>
                    <a:pt x="94136" y="111585"/>
                  </a:lnTo>
                  <a:cubicBezTo>
                    <a:pt x="42146" y="111585"/>
                    <a:pt x="0" y="69439"/>
                    <a:pt x="0" y="17449"/>
                  </a:cubicBezTo>
                  <a:lnTo>
                    <a:pt x="0" y="0"/>
                  </a:lnTo>
                </a:path>
              </a:pathLst>
            </a:custGeom>
            <a:noFill/>
            <a:ln w="19050">
              <a:solidFill>
                <a:srgbClr val="CD9A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8B204F65-8780-7037-5048-F6088DF74A33}"/>
                </a:ext>
                <a:ext uri="{C183D7F6-B498-43B3-948B-1728B52AA6E4}">
                  <adec:decorative xmlns:adec="http://schemas.microsoft.com/office/drawing/2017/decorative" val="1"/>
                </a:ext>
              </a:extLst>
            </p:cNvPr>
            <p:cNvGrpSpPr/>
            <p:nvPr/>
          </p:nvGrpSpPr>
          <p:grpSpPr>
            <a:xfrm>
              <a:off x="352016" y="674996"/>
              <a:ext cx="5244353" cy="5371647"/>
              <a:chOff x="3473824" y="638628"/>
              <a:chExt cx="5244353" cy="5355771"/>
            </a:xfrm>
          </p:grpSpPr>
          <p:cxnSp>
            <p:nvCxnSpPr>
              <p:cNvPr id="123" name="Straight Connector 122">
                <a:extLst>
                  <a:ext uri="{FF2B5EF4-FFF2-40B4-BE49-F238E27FC236}">
                    <a16:creationId xmlns:a16="http://schemas.microsoft.com/office/drawing/2014/main" id="{641E310F-F085-F629-95B1-596D84CE3911}"/>
                  </a:ext>
                </a:extLst>
              </p:cNvPr>
              <p:cNvCxnSpPr/>
              <p:nvPr/>
            </p:nvCxnSpPr>
            <p:spPr>
              <a:xfrm>
                <a:off x="3473824" y="638628"/>
                <a:ext cx="0" cy="5355771"/>
              </a:xfrm>
              <a:prstGeom prst="line">
                <a:avLst/>
              </a:prstGeom>
              <a:ln w="19050">
                <a:gradFill flip="none" rotWithShape="1">
                  <a:gsLst>
                    <a:gs pos="0">
                      <a:srgbClr val="8EC8E8"/>
                    </a:gs>
                    <a:gs pos="100000">
                      <a:srgbClr val="CD9AD0"/>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66491C96-6CE3-4AE8-C1D8-1D9F866CC208}"/>
                  </a:ext>
                </a:extLst>
              </p:cNvPr>
              <p:cNvCxnSpPr>
                <a:cxnSpLocks/>
              </p:cNvCxnSpPr>
              <p:nvPr/>
            </p:nvCxnSpPr>
            <p:spPr>
              <a:xfrm>
                <a:off x="8718177" y="638628"/>
                <a:ext cx="0" cy="5355771"/>
              </a:xfrm>
              <a:prstGeom prst="line">
                <a:avLst/>
              </a:prstGeom>
              <a:ln w="19050">
                <a:gradFill flip="none" rotWithShape="1">
                  <a:gsLst>
                    <a:gs pos="0">
                      <a:srgbClr val="8EC8E8"/>
                    </a:gs>
                    <a:gs pos="100000">
                      <a:srgbClr val="CD9AD0"/>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B013C7F4-F2DA-B8F4-269D-D98FBCFFD18A}"/>
                </a:ext>
                <a:ext uri="{C183D7F6-B498-43B3-948B-1728B52AA6E4}">
                  <adec:decorative xmlns:adec="http://schemas.microsoft.com/office/drawing/2017/decorative" val="1"/>
                </a:ext>
              </a:extLst>
            </p:cNvPr>
            <p:cNvGrpSpPr/>
            <p:nvPr/>
          </p:nvGrpSpPr>
          <p:grpSpPr>
            <a:xfrm>
              <a:off x="2515481" y="5888932"/>
              <a:ext cx="917422" cy="521343"/>
              <a:chOff x="5614714" y="5785328"/>
              <a:chExt cx="917422" cy="521343"/>
            </a:xfrm>
          </p:grpSpPr>
          <p:sp>
            <p:nvSpPr>
              <p:cNvPr id="126" name="Rectangle 125">
                <a:extLst>
                  <a:ext uri="{FF2B5EF4-FFF2-40B4-BE49-F238E27FC236}">
                    <a16:creationId xmlns:a16="http://schemas.microsoft.com/office/drawing/2014/main" id="{1D88A1FA-09C6-71B1-3C2C-130A5F2E8940}"/>
                  </a:ext>
                </a:extLst>
              </p:cNvPr>
              <p:cNvSpPr/>
              <p:nvPr/>
            </p:nvSpPr>
            <p:spPr bwMode="auto">
              <a:xfrm>
                <a:off x="5614714" y="5785328"/>
                <a:ext cx="917422" cy="5213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7" name="TextBox 126">
                <a:extLst>
                  <a:ext uri="{FF2B5EF4-FFF2-40B4-BE49-F238E27FC236}">
                    <a16:creationId xmlns:a16="http://schemas.microsoft.com/office/drawing/2014/main" id="{BFDEBD80-1184-9C11-42AC-13F2BEE8F2DC}"/>
                  </a:ext>
                </a:extLst>
              </p:cNvPr>
              <p:cNvSpPr txBox="1"/>
              <p:nvPr/>
            </p:nvSpPr>
            <p:spPr>
              <a:xfrm>
                <a:off x="5840295" y="5806610"/>
                <a:ext cx="504596" cy="430887"/>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rPr>
                  <a:t>AI</a:t>
                </a:r>
              </a:p>
            </p:txBody>
          </p:sp>
        </p:grpSp>
      </p:grpSp>
      <p:grpSp>
        <p:nvGrpSpPr>
          <p:cNvPr id="2" name="Group 1" descr="Enterprise-grade security with role-based access control (RBAC) and private networks">
            <a:extLst>
              <a:ext uri="{FF2B5EF4-FFF2-40B4-BE49-F238E27FC236}">
                <a16:creationId xmlns:a16="http://schemas.microsoft.com/office/drawing/2014/main" id="{744229DB-0E77-840B-A899-90154838DEF4}"/>
              </a:ext>
            </a:extLst>
          </p:cNvPr>
          <p:cNvGrpSpPr/>
          <p:nvPr/>
        </p:nvGrpSpPr>
        <p:grpSpPr>
          <a:xfrm>
            <a:off x="5892224" y="4845905"/>
            <a:ext cx="5697387" cy="553998"/>
            <a:chOff x="6139830" y="4815976"/>
            <a:chExt cx="5697387" cy="553998"/>
          </a:xfrm>
        </p:grpSpPr>
        <p:sp>
          <p:nvSpPr>
            <p:cNvPr id="7" name="Text Placeholder 5">
              <a:extLst>
                <a:ext uri="{FF2B5EF4-FFF2-40B4-BE49-F238E27FC236}">
                  <a16:creationId xmlns:a16="http://schemas.microsoft.com/office/drawing/2014/main" id="{ED5C5B3B-52CA-7BFC-B12A-F2935105D8FF}"/>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Secure networking through private endpoints and </a:t>
              </a:r>
              <a:r>
                <a:rPr lang="en-US" sz="1800">
                  <a:gradFill>
                    <a:gsLst>
                      <a:gs pos="0">
                        <a:srgbClr val="FFFFFF"/>
                      </a:gs>
                      <a:gs pos="100000">
                        <a:srgbClr val="FFFFFF"/>
                      </a:gs>
                    </a:gsLst>
                    <a:lin ang="2700000" scaled="0"/>
                  </a:gradFill>
                  <a:latin typeface="Segoe UI Semibold"/>
                  <a:cs typeface="Segoe UI Semibold" panose="020B0702040204020203" pitchFamily="34" charset="0"/>
                </a:rPr>
                <a:t>VNETs</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endParaRPr>
            </a:p>
          </p:txBody>
        </p:sp>
        <p:sp>
          <p:nvSpPr>
            <p:cNvPr id="9" name="AutoShape 146">
              <a:extLst>
                <a:ext uri="{FF2B5EF4-FFF2-40B4-BE49-F238E27FC236}">
                  <a16:creationId xmlns:a16="http://schemas.microsoft.com/office/drawing/2014/main" id="{A14D79E2-3A49-C5AF-268E-7A1729BE971E}"/>
                </a:ext>
              </a:extLst>
            </p:cNvPr>
            <p:cNvSpPr>
              <a:spLocks noChangeAspect="1" noChangeArrowheads="1" noTextEdit="1"/>
            </p:cNvSpPr>
            <p:nvPr/>
          </p:nvSpPr>
          <p:spPr bwMode="auto">
            <a:xfrm>
              <a:off x="6139830" y="4854850"/>
              <a:ext cx="4699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4" name="Group 43" descr="Network security">
            <a:extLst>
              <a:ext uri="{FF2B5EF4-FFF2-40B4-BE49-F238E27FC236}">
                <a16:creationId xmlns:a16="http://schemas.microsoft.com/office/drawing/2014/main" id="{22C30E79-B3EF-D288-BDE2-E2056E13B0C2}"/>
              </a:ext>
            </a:extLst>
          </p:cNvPr>
          <p:cNvGrpSpPr/>
          <p:nvPr/>
        </p:nvGrpSpPr>
        <p:grpSpPr>
          <a:xfrm>
            <a:off x="5776809" y="4696937"/>
            <a:ext cx="773944" cy="816504"/>
            <a:chOff x="5722502" y="5200647"/>
            <a:chExt cx="656248" cy="656248"/>
          </a:xfrm>
        </p:grpSpPr>
        <p:pic>
          <p:nvPicPr>
            <p:cNvPr id="15" name="Graphic 14" descr="Network with solid fill">
              <a:extLst>
                <a:ext uri="{FF2B5EF4-FFF2-40B4-BE49-F238E27FC236}">
                  <a16:creationId xmlns:a16="http://schemas.microsoft.com/office/drawing/2014/main" id="{A44CB66A-7AA3-5DB4-3EB8-4A7C58D03C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2502" y="5200647"/>
              <a:ext cx="656248" cy="656248"/>
            </a:xfrm>
            <a:prstGeom prst="rect">
              <a:avLst/>
            </a:prstGeom>
          </p:spPr>
        </p:pic>
        <p:pic>
          <p:nvPicPr>
            <p:cNvPr id="17" name="Graphic 16" descr="Lock with solid fill">
              <a:extLst>
                <a:ext uri="{FF2B5EF4-FFF2-40B4-BE49-F238E27FC236}">
                  <a16:creationId xmlns:a16="http://schemas.microsoft.com/office/drawing/2014/main" id="{5C4CD489-842C-C908-4966-71BAC47E8C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93805" y="5360137"/>
              <a:ext cx="307965" cy="307964"/>
            </a:xfrm>
            <a:prstGeom prst="rect">
              <a:avLst/>
            </a:prstGeom>
          </p:spPr>
        </p:pic>
      </p:grpSp>
      <p:sp>
        <p:nvSpPr>
          <p:cNvPr id="47" name="Title 46">
            <a:extLst>
              <a:ext uri="{FF2B5EF4-FFF2-40B4-BE49-F238E27FC236}">
                <a16:creationId xmlns:a16="http://schemas.microsoft.com/office/drawing/2014/main" id="{39A487CC-37EF-94BE-A27B-33009699AECB}"/>
              </a:ext>
            </a:extLst>
          </p:cNvPr>
          <p:cNvSpPr>
            <a:spLocks noGrp="1"/>
          </p:cNvSpPr>
          <p:nvPr>
            <p:ph type="title"/>
          </p:nvPr>
        </p:nvSpPr>
        <p:spPr>
          <a:xfrm>
            <a:off x="373478" y="-1308609"/>
            <a:ext cx="8303797" cy="870272"/>
          </a:xfrm>
        </p:spPr>
        <p:txBody>
          <a:bodyPr/>
          <a:lstStyle/>
          <a:p>
            <a:r>
              <a:rPr lang="en-AU"/>
              <a:t>Azure </a:t>
            </a:r>
            <a:r>
              <a:rPr lang="en-AU" err="1"/>
              <a:t>OpenAI</a:t>
            </a:r>
            <a:r>
              <a:rPr lang="en-AU"/>
              <a:t> Data and Privacy</a:t>
            </a:r>
          </a:p>
        </p:txBody>
      </p:sp>
    </p:spTree>
    <p:extLst>
      <p:ext uri="{BB962C8B-B14F-4D97-AF65-F5344CB8AC3E}">
        <p14:creationId xmlns:p14="http://schemas.microsoft.com/office/powerpoint/2010/main" val="6705836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0AE4BF5-5F8B-F441-F519-68DFBAFF2148}"/>
              </a:ext>
            </a:extLst>
          </p:cNvPr>
          <p:cNvPicPr>
            <a:picLocks noChangeAspect="1"/>
          </p:cNvPicPr>
          <p:nvPr/>
        </p:nvPicPr>
        <p:blipFill>
          <a:blip r:embed="rId3"/>
          <a:stretch>
            <a:fillRect/>
          </a:stretch>
        </p:blipFill>
        <p:spPr>
          <a:xfrm>
            <a:off x="449842" y="1128713"/>
            <a:ext cx="11292317" cy="4600574"/>
          </a:xfrm>
          <a:prstGeom prst="rect">
            <a:avLst/>
          </a:prstGeom>
        </p:spPr>
      </p:pic>
    </p:spTree>
    <p:extLst>
      <p:ext uri="{BB962C8B-B14F-4D97-AF65-F5344CB8AC3E}">
        <p14:creationId xmlns:p14="http://schemas.microsoft.com/office/powerpoint/2010/main" val="40885901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90" y="3003237"/>
                <a:ext cx="8458050" cy="553998"/>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Azure AI </a:t>
                </a:r>
                <a14:m>
                  <m:oMath xmlns:m="http://schemas.openxmlformats.org/officeDocument/2006/math">
                    <m:r>
                      <a:rPr lang="en-US" sz="3600" i="1" smtClean="0">
                        <a:gradFill flip="none" rotWithShape="1">
                          <a:gsLst>
                            <a:gs pos="100000">
                              <a:srgbClr val="CD98D0"/>
                            </a:gs>
                            <a:gs pos="0">
                              <a:srgbClr val="8DC8E8"/>
                            </a:gs>
                          </a:gsLst>
                          <a:lin ang="2700000" scaled="1"/>
                          <a:tileRect/>
                        </a:gradFill>
                        <a:latin typeface="Cambria Math" panose="02040503050406030204" pitchFamily="18" charset="0"/>
                        <a:ea typeface="Cambria Math" panose="02040503050406030204" pitchFamily="18" charset="0"/>
                        <a:cs typeface="Segoe UI"/>
                      </a:rPr>
                      <m:t>≠</m:t>
                    </m:r>
                  </m:oMath>
                </a14:m>
                <a:r>
                  <a:rPr lang="en-US" sz="3600">
                    <a:gradFill flip="none" rotWithShape="1">
                      <a:gsLst>
                        <a:gs pos="100000">
                          <a:srgbClr val="CD98D0"/>
                        </a:gs>
                        <a:gs pos="0">
                          <a:srgbClr val="8DC8E8"/>
                        </a:gs>
                      </a:gsLst>
                      <a:lin ang="2700000" scaled="1"/>
                      <a:tileRect/>
                    </a:gradFill>
                    <a:latin typeface="Segoe UI Semibold"/>
                    <a:cs typeface="Segoe UI"/>
                  </a:rPr>
                  <a:t> Azure Open AI Service</a:t>
                </a:r>
              </a:p>
            </p:txBody>
          </p:sp>
        </mc:Choice>
        <mc:Fallback xmlns="">
          <p:sp>
            <p:nvSpPr>
              <p:cNvPr id="4" name="Title 3">
                <a:extLst>
                  <a:ext uri="{FF2B5EF4-FFF2-40B4-BE49-F238E27FC236}">
                    <a16:creationId xmlns:a16="http://schemas.microsoft.com/office/drawing/2014/main" id="{18AD1D92-96E4-4C8B-B78A-CFAD8842AE41}"/>
                  </a:ext>
                </a:extLst>
              </p:cNvPr>
              <p:cNvSpPr>
                <a:spLocks noGrp="1" noRot="1" noChangeAspect="1" noMove="1" noResize="1" noEditPoints="1" noAdjustHandles="1" noChangeArrowheads="1" noChangeShapeType="1" noTextEdit="1"/>
              </p:cNvSpPr>
              <p:nvPr>
                <p:ph type="title"/>
              </p:nvPr>
            </p:nvSpPr>
            <p:spPr>
              <a:xfrm>
                <a:off x="777390" y="3003237"/>
                <a:ext cx="8458050" cy="553998"/>
              </a:xfrm>
              <a:blipFill>
                <a:blip r:embed="rId3"/>
                <a:stretch>
                  <a:fillRect/>
                </a:stretch>
              </a:blipFill>
            </p:spPr>
            <p:txBody>
              <a:bodyPr/>
              <a:lstStyle/>
              <a:p>
                <a:r>
                  <a:rPr lang="en-US">
                    <a:noFill/>
                  </a:rPr>
                  <a:t> </a:t>
                </a:r>
              </a:p>
            </p:txBody>
          </p:sp>
        </mc:Fallback>
      </mc:AlternateContent>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17437358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303" name="2F358329-2C19-4FBA-B51C-51CE75BE790F" descr="OpenAI">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
        <p:nvSpPr>
          <p:cNvPr id="5" name="Rectangle 4">
            <a:extLst>
              <a:ext uri="{FF2B5EF4-FFF2-40B4-BE49-F238E27FC236}">
                <a16:creationId xmlns:a16="http://schemas.microsoft.com/office/drawing/2014/main" id="{68A9A08F-38AE-4EA1-2CA4-031E011D20B1}"/>
              </a:ext>
            </a:extLst>
          </p:cNvPr>
          <p:cNvSpPr/>
          <p:nvPr/>
        </p:nvSpPr>
        <p:spPr bwMode="auto">
          <a:xfrm>
            <a:off x="9082657" y="4373419"/>
            <a:ext cx="1275129" cy="943398"/>
          </a:xfrm>
          <a:prstGeom prst="rect">
            <a:avLst/>
          </a:prstGeom>
          <a:noFill/>
          <a:ln w="762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701579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EB1338C3-FA42-4F13-859A-4C419659C77A}"/>
              </a:ext>
              <a:ext uri="{C183D7F6-B498-43B3-948B-1728B52AA6E4}">
                <adec:decorative xmlns:adec="http://schemas.microsoft.com/office/drawing/2017/decorative" val="1"/>
              </a:ext>
            </a:extLst>
          </p:cNvPr>
          <p:cNvSpPr/>
          <p:nvPr/>
        </p:nvSpPr>
        <p:spPr bwMode="auto">
          <a:xfrm>
            <a:off x="1168339" y="1798621"/>
            <a:ext cx="9858561" cy="65614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5F3F2535-46E1-46CD-B1FC-09BA5F8A24BD}"/>
              </a:ext>
              <a:ext uri="{C183D7F6-B498-43B3-948B-1728B52AA6E4}">
                <adec:decorative xmlns:adec="http://schemas.microsoft.com/office/drawing/2017/decorative" val="1"/>
              </a:ext>
            </a:extLst>
          </p:cNvPr>
          <p:cNvSpPr/>
          <p:nvPr/>
        </p:nvSpPr>
        <p:spPr bwMode="auto">
          <a:xfrm>
            <a:off x="1168339" y="2458939"/>
            <a:ext cx="9850851" cy="6685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9078BB78-A06B-4109-85EC-57452F6EF207}"/>
              </a:ext>
              <a:ext uri="{C183D7F6-B498-43B3-948B-1728B52AA6E4}">
                <adec:decorative xmlns:adec="http://schemas.microsoft.com/office/drawing/2017/decorative" val="1"/>
              </a:ext>
            </a:extLst>
          </p:cNvPr>
          <p:cNvSpPr/>
          <p:nvPr/>
        </p:nvSpPr>
        <p:spPr bwMode="auto">
          <a:xfrm>
            <a:off x="1170910" y="3128403"/>
            <a:ext cx="9850851" cy="65493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DEFC4C08-3F7E-497D-8BE6-2DC17E839404}"/>
              </a:ext>
              <a:ext uri="{C183D7F6-B498-43B3-948B-1728B52AA6E4}">
                <adec:decorative xmlns:adec="http://schemas.microsoft.com/office/drawing/2017/decorative" val="1"/>
              </a:ext>
            </a:extLst>
          </p:cNvPr>
          <p:cNvSpPr/>
          <p:nvPr/>
        </p:nvSpPr>
        <p:spPr bwMode="auto">
          <a:xfrm>
            <a:off x="1169715" y="3789261"/>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2075EBBA-B56A-4FCB-B03D-4A092AEDC178}"/>
              </a:ext>
              <a:ext uri="{C183D7F6-B498-43B3-948B-1728B52AA6E4}">
                <adec:decorative xmlns:adec="http://schemas.microsoft.com/office/drawing/2017/decorative" val="1"/>
              </a:ext>
            </a:extLst>
          </p:cNvPr>
          <p:cNvSpPr/>
          <p:nvPr/>
        </p:nvSpPr>
        <p:spPr bwMode="auto">
          <a:xfrm>
            <a:off x="1168339" y="1734158"/>
            <a:ext cx="5403758" cy="45719"/>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60">
            <a:extLst>
              <a:ext uri="{FF2B5EF4-FFF2-40B4-BE49-F238E27FC236}">
                <a16:creationId xmlns:a16="http://schemas.microsoft.com/office/drawing/2014/main" id="{E2EAD0F1-3509-45C8-8CFA-DF27EED0E0E5}"/>
              </a:ext>
              <a:ext uri="{C183D7F6-B498-43B3-948B-1728B52AA6E4}">
                <adec:decorative xmlns:adec="http://schemas.microsoft.com/office/drawing/2017/decorative" val="1"/>
              </a:ext>
            </a:extLst>
          </p:cNvPr>
          <p:cNvSpPr/>
          <p:nvPr/>
        </p:nvSpPr>
        <p:spPr bwMode="auto">
          <a:xfrm>
            <a:off x="6012804" y="1734159"/>
            <a:ext cx="2651760" cy="45719"/>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62">
            <a:extLst>
              <a:ext uri="{FF2B5EF4-FFF2-40B4-BE49-F238E27FC236}">
                <a16:creationId xmlns:a16="http://schemas.microsoft.com/office/drawing/2014/main" id="{2A4BCFDA-89D1-48F0-9E99-A5093399585D}"/>
              </a:ext>
              <a:ext uri="{C183D7F6-B498-43B3-948B-1728B52AA6E4}">
                <adec:decorative xmlns:adec="http://schemas.microsoft.com/office/drawing/2017/decorative" val="1"/>
              </a:ext>
            </a:extLst>
          </p:cNvPr>
          <p:cNvSpPr/>
          <p:nvPr/>
        </p:nvSpPr>
        <p:spPr bwMode="auto">
          <a:xfrm>
            <a:off x="8668573" y="1734554"/>
            <a:ext cx="2341433" cy="45719"/>
          </a:xfrm>
          <a:prstGeom prst="rect">
            <a:avLst/>
          </a:prstGeom>
          <a:solidFill>
            <a:srgbClr val="17AAD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576B4349-7ADC-4C89-8F9F-995CFBF70ADD}"/>
              </a:ext>
              <a:ext uri="{C183D7F6-B498-43B3-948B-1728B52AA6E4}">
                <adec:decorative xmlns:adec="http://schemas.microsoft.com/office/drawing/2017/decorative" val="1"/>
              </a:ext>
            </a:extLst>
          </p:cNvPr>
          <p:cNvSpPr/>
          <p:nvPr/>
        </p:nvSpPr>
        <p:spPr bwMode="auto">
          <a:xfrm>
            <a:off x="1169713" y="4343094"/>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6" name="Picture 2">
            <a:extLst>
              <a:ext uri="{FF2B5EF4-FFF2-40B4-BE49-F238E27FC236}">
                <a16:creationId xmlns:a16="http://schemas.microsoft.com/office/drawing/2014/main" id="{AD30058A-620D-F62D-32AD-633969CEB00C}"/>
              </a:ext>
              <a:ext uri="{C183D7F6-B498-43B3-948B-1728B52AA6E4}">
                <adec:decorative xmlns:adec="http://schemas.microsoft.com/office/drawing/2017/decorative" val="1"/>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08372" y="1930203"/>
            <a:ext cx="444505" cy="444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E85530B-5751-2338-4C47-922C6F5F61F2}"/>
              </a:ext>
              <a:ext uri="{C183D7F6-B498-43B3-948B-1728B52AA6E4}">
                <adec:decorative xmlns:adec="http://schemas.microsoft.com/office/drawing/2017/decorative" val="1"/>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363856" y="2601973"/>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93">
            <a:extLst>
              <a:ext uri="{FF2B5EF4-FFF2-40B4-BE49-F238E27FC236}">
                <a16:creationId xmlns:a16="http://schemas.microsoft.com/office/drawing/2014/main" id="{AB7367DC-3F5B-6D00-9CCF-DEEBBDFE2EB1}"/>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Azure </a:t>
            </a:r>
            <a:r>
              <a:rPr lang="en-US" sz="3200" err="1">
                <a:solidFill>
                  <a:prstClr val="white"/>
                </a:solidFill>
                <a:latin typeface="Segoe UI Semibold"/>
              </a:rPr>
              <a:t>OpenAI</a:t>
            </a:r>
            <a:r>
              <a:rPr lang="en-US" sz="3200">
                <a:solidFill>
                  <a:prstClr val="white"/>
                </a:solidFill>
                <a:latin typeface="Segoe UI Semibold"/>
              </a:rPr>
              <a:t> | </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Considerations</a:t>
            </a:r>
          </a:p>
        </p:txBody>
      </p:sp>
      <p:cxnSp>
        <p:nvCxnSpPr>
          <p:cNvPr id="3" name="Straight Connector 2">
            <a:extLst>
              <a:ext uri="{FF2B5EF4-FFF2-40B4-BE49-F238E27FC236}">
                <a16:creationId xmlns:a16="http://schemas.microsoft.com/office/drawing/2014/main" id="{5326F271-90A4-9190-ABAF-CC3EB2984B3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6" name="Picture 22">
            <a:extLst>
              <a:ext uri="{FF2B5EF4-FFF2-40B4-BE49-F238E27FC236}">
                <a16:creationId xmlns:a16="http://schemas.microsoft.com/office/drawing/2014/main" id="{DA7FEFDB-C818-2BD2-68B3-103652653710}"/>
              </a:ext>
              <a:ext uri="{C183D7F6-B498-43B3-948B-1728B52AA6E4}">
                <adec:decorative xmlns:adec="http://schemas.microsoft.com/office/drawing/2017/decorative" val="1"/>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406799" y="3923591"/>
            <a:ext cx="346194" cy="3461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D5CE0ABD-3E63-BCE1-BDE5-68D3112983F9}"/>
              </a:ext>
              <a:ext uri="{C183D7F6-B498-43B3-948B-1728B52AA6E4}">
                <adec:decorative xmlns:adec="http://schemas.microsoft.com/office/drawing/2017/decorative" val="1"/>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406799" y="3277820"/>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2" descr="Arrow Up outline">
            <a:extLst>
              <a:ext uri="{FF2B5EF4-FFF2-40B4-BE49-F238E27FC236}">
                <a16:creationId xmlns:a16="http://schemas.microsoft.com/office/drawing/2014/main" id="{A74F2E77-4C24-84CC-0772-11A67EC988C9}"/>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1406799" y="4472348"/>
            <a:ext cx="346194" cy="346194"/>
          </a:xfrm>
          <a:prstGeom prst="rect">
            <a:avLst/>
          </a:prstGeom>
          <a:noFill/>
          <a:extLst>
            <a:ext uri="{909E8E84-426E-40DD-AFC4-6F175D3DCCD1}">
              <a14:hiddenFill xmlns:a14="http://schemas.microsoft.com/office/drawing/2010/main">
                <a:solidFill>
                  <a:srgbClr val="FFFFFF"/>
                </a:solidFill>
              </a14:hiddenFill>
            </a:ext>
          </a:extLst>
        </p:spPr>
      </p:pic>
      <p:grpSp>
        <p:nvGrpSpPr>
          <p:cNvPr id="1054" name="Group 1053" descr="Vision graphic">
            <a:extLst>
              <a:ext uri="{FF2B5EF4-FFF2-40B4-BE49-F238E27FC236}">
                <a16:creationId xmlns:a16="http://schemas.microsoft.com/office/drawing/2014/main" id="{04596A55-4898-F3A0-89B4-C8D91A7E1380}"/>
              </a:ext>
            </a:extLst>
          </p:cNvPr>
          <p:cNvGrpSpPr/>
          <p:nvPr/>
        </p:nvGrpSpPr>
        <p:grpSpPr>
          <a:xfrm>
            <a:off x="884365" y="5607336"/>
            <a:ext cx="729835" cy="758890"/>
            <a:chOff x="1365103" y="5769936"/>
            <a:chExt cx="883101" cy="918258"/>
          </a:xfrm>
        </p:grpSpPr>
        <p:grpSp>
          <p:nvGrpSpPr>
            <p:cNvPr id="131" name="Vision">
              <a:extLst>
                <a:ext uri="{FF2B5EF4-FFF2-40B4-BE49-F238E27FC236}">
                  <a16:creationId xmlns:a16="http://schemas.microsoft.com/office/drawing/2014/main" id="{55C9AA61-E91A-C216-86C5-1922D47697CE}"/>
                </a:ext>
              </a:extLst>
            </p:cNvPr>
            <p:cNvGrpSpPr>
              <a:grpSpLocks noChangeAspect="1"/>
            </p:cNvGrpSpPr>
            <p:nvPr/>
          </p:nvGrpSpPr>
          <p:grpSpPr>
            <a:xfrm>
              <a:off x="1432151" y="5769936"/>
              <a:ext cx="712763" cy="739913"/>
              <a:chOff x="5548028" y="2938515"/>
              <a:chExt cx="455215" cy="461879"/>
            </a:xfrm>
          </p:grpSpPr>
          <p:grpSp>
            <p:nvGrpSpPr>
              <p:cNvPr id="132" name="Group 131">
                <a:extLst>
                  <a:ext uri="{FF2B5EF4-FFF2-40B4-BE49-F238E27FC236}">
                    <a16:creationId xmlns:a16="http://schemas.microsoft.com/office/drawing/2014/main" id="{BFC9DB76-2555-21A7-DFB9-882DDA2818C3}"/>
                  </a:ext>
                </a:extLst>
              </p:cNvPr>
              <p:cNvGrpSpPr/>
              <p:nvPr/>
            </p:nvGrpSpPr>
            <p:grpSpPr>
              <a:xfrm>
                <a:off x="5548028" y="2938515"/>
                <a:ext cx="455215" cy="461879"/>
                <a:chOff x="5548028" y="2938515"/>
                <a:chExt cx="455215" cy="461879"/>
              </a:xfrm>
            </p:grpSpPr>
            <p:sp>
              <p:nvSpPr>
                <p:cNvPr id="176" name="Freeform: Shape 175">
                  <a:extLst>
                    <a:ext uri="{FF2B5EF4-FFF2-40B4-BE49-F238E27FC236}">
                      <a16:creationId xmlns:a16="http://schemas.microsoft.com/office/drawing/2014/main" id="{A83CE94F-4C02-6521-2E8F-970E3EB2D0F7}"/>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C86BD091-05B8-2F84-E02E-D2A6FB652D27}"/>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17DD55A8-FB50-7323-735A-14579F106E5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B590045C-1571-31D6-7C6E-445D7A9A3417}"/>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37" name="Straight Connector 136">
                <a:extLst>
                  <a:ext uri="{FF2B5EF4-FFF2-40B4-BE49-F238E27FC236}">
                    <a16:creationId xmlns:a16="http://schemas.microsoft.com/office/drawing/2014/main" id="{720FE8A4-E66D-E11C-2ADC-00472375F450}"/>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138" name="Straight Connector 137">
                <a:extLst>
                  <a:ext uri="{FF2B5EF4-FFF2-40B4-BE49-F238E27FC236}">
                    <a16:creationId xmlns:a16="http://schemas.microsoft.com/office/drawing/2014/main" id="{0D11460E-E449-3AE8-B20F-9C3A42C7AC0C}"/>
                  </a:ext>
                </a:extLst>
              </p:cNvPr>
              <p:cNvCxnSpPr>
                <a:cxnSpLocks/>
                <a:endCxn id="165"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152" name="Straight Connector 151">
                <a:extLst>
                  <a:ext uri="{FF2B5EF4-FFF2-40B4-BE49-F238E27FC236}">
                    <a16:creationId xmlns:a16="http://schemas.microsoft.com/office/drawing/2014/main" id="{86959005-A586-085F-F0B5-9424D2CB98EF}"/>
                  </a:ext>
                </a:extLst>
              </p:cNvPr>
              <p:cNvCxnSpPr>
                <a:cxnSpLocks/>
                <a:stCxn id="174"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153" name="Straight Connector 152">
                <a:extLst>
                  <a:ext uri="{FF2B5EF4-FFF2-40B4-BE49-F238E27FC236}">
                    <a16:creationId xmlns:a16="http://schemas.microsoft.com/office/drawing/2014/main" id="{DB2D29A1-4697-A5D1-5147-74E3A2EA348D}"/>
                  </a:ext>
                </a:extLst>
              </p:cNvPr>
              <p:cNvCxnSpPr>
                <a:cxnSpLocks/>
                <a:stCxn id="165" idx="0"/>
                <a:endCxn id="175"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56" name="Straight Connector 155">
                <a:extLst>
                  <a:ext uri="{FF2B5EF4-FFF2-40B4-BE49-F238E27FC236}">
                    <a16:creationId xmlns:a16="http://schemas.microsoft.com/office/drawing/2014/main" id="{6FD02A11-3C9E-ECD0-FCB7-42E926093676}"/>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58" name="Straight Connector 157">
                <a:extLst>
                  <a:ext uri="{FF2B5EF4-FFF2-40B4-BE49-F238E27FC236}">
                    <a16:creationId xmlns:a16="http://schemas.microsoft.com/office/drawing/2014/main" id="{DB2EA306-C3CD-0273-61B4-238F8DEE5FF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59" name="Straight Connector 158">
                <a:extLst>
                  <a:ext uri="{FF2B5EF4-FFF2-40B4-BE49-F238E27FC236}">
                    <a16:creationId xmlns:a16="http://schemas.microsoft.com/office/drawing/2014/main" id="{BBA2826E-A90B-252E-FF17-59180795422B}"/>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60" name="Straight Connector 159">
                <a:extLst>
                  <a:ext uri="{FF2B5EF4-FFF2-40B4-BE49-F238E27FC236}">
                    <a16:creationId xmlns:a16="http://schemas.microsoft.com/office/drawing/2014/main" id="{73210A27-854F-B78C-CAD9-54E8757D8446}"/>
                  </a:ext>
                </a:extLst>
              </p:cNvPr>
              <p:cNvCxnSpPr>
                <a:cxnSpLocks/>
                <a:stCxn id="164"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61" name="Straight Connector 160">
                <a:extLst>
                  <a:ext uri="{FF2B5EF4-FFF2-40B4-BE49-F238E27FC236}">
                    <a16:creationId xmlns:a16="http://schemas.microsoft.com/office/drawing/2014/main" id="{2EB5ADE8-F962-A250-C005-57EF22570E9A}"/>
                  </a:ext>
                </a:extLst>
              </p:cNvPr>
              <p:cNvCxnSpPr>
                <a:cxnSpLocks/>
                <a:stCxn id="164"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62" name="Group 161">
                <a:extLst>
                  <a:ext uri="{FF2B5EF4-FFF2-40B4-BE49-F238E27FC236}">
                    <a16:creationId xmlns:a16="http://schemas.microsoft.com/office/drawing/2014/main" id="{50A160E1-E09C-9CE2-5009-7942091D0D2F}"/>
                  </a:ext>
                </a:extLst>
              </p:cNvPr>
              <p:cNvGrpSpPr/>
              <p:nvPr/>
            </p:nvGrpSpPr>
            <p:grpSpPr>
              <a:xfrm>
                <a:off x="5645933" y="2971785"/>
                <a:ext cx="274035" cy="404067"/>
                <a:chOff x="5636354" y="2960513"/>
                <a:chExt cx="274035" cy="404067"/>
              </a:xfrm>
            </p:grpSpPr>
            <p:sp>
              <p:nvSpPr>
                <p:cNvPr id="163" name="Rectangle 162">
                  <a:extLst>
                    <a:ext uri="{FF2B5EF4-FFF2-40B4-BE49-F238E27FC236}">
                      <a16:creationId xmlns:a16="http://schemas.microsoft.com/office/drawing/2014/main" id="{70FE7E38-965F-9694-54DA-84654BF76687}"/>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5E9E4352-8E18-4D16-9821-CB16E7A40B0C}"/>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514F8748-C3EC-77E7-EED0-92A380F40E9C}"/>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Rectangle 165">
                  <a:extLst>
                    <a:ext uri="{FF2B5EF4-FFF2-40B4-BE49-F238E27FC236}">
                      <a16:creationId xmlns:a16="http://schemas.microsoft.com/office/drawing/2014/main" id="{4AD6A75F-E0D2-8458-1405-4CD5760BDE33}"/>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27114E39-395F-948B-3B3F-E22304E5AD08}"/>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28EDEDF2-6346-9889-CFB5-1855C5120DE6}"/>
                    </a:ext>
                  </a:extLst>
                </p:cNvPr>
                <p:cNvGrpSpPr/>
                <p:nvPr/>
              </p:nvGrpSpPr>
              <p:grpSpPr>
                <a:xfrm>
                  <a:off x="5636354" y="2960513"/>
                  <a:ext cx="274035" cy="115338"/>
                  <a:chOff x="5636354" y="2960513"/>
                  <a:chExt cx="274035" cy="115338"/>
                </a:xfrm>
              </p:grpSpPr>
              <p:sp>
                <p:nvSpPr>
                  <p:cNvPr id="173" name="Rectangle 172">
                    <a:extLst>
                      <a:ext uri="{FF2B5EF4-FFF2-40B4-BE49-F238E27FC236}">
                        <a16:creationId xmlns:a16="http://schemas.microsoft.com/office/drawing/2014/main" id="{45542C14-CB25-A0B9-104F-0D8DDE5EB5B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E540DE89-86A5-0A93-E00F-6CAB4D0F5BC9}"/>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68DE3E72-9FF3-FD9E-0A0D-1809E3164EB9}"/>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80" name="TextBox 179">
              <a:extLst>
                <a:ext uri="{FF2B5EF4-FFF2-40B4-BE49-F238E27FC236}">
                  <a16:creationId xmlns:a16="http://schemas.microsoft.com/office/drawing/2014/main" id="{D4880D24-02F1-7DC3-CA92-D7FF983807C7}"/>
                </a:ext>
              </a:extLst>
            </p:cNvPr>
            <p:cNvSpPr txBox="1"/>
            <p:nvPr/>
          </p:nvSpPr>
          <p:spPr>
            <a:xfrm>
              <a:off x="1365103" y="6520316"/>
              <a:ext cx="883101"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grpSp>
        <p:nvGrpSpPr>
          <p:cNvPr id="1053" name="Group 1052" descr="Speech graphic">
            <a:extLst>
              <a:ext uri="{FF2B5EF4-FFF2-40B4-BE49-F238E27FC236}">
                <a16:creationId xmlns:a16="http://schemas.microsoft.com/office/drawing/2014/main" id="{BCF36E60-FD23-FB37-431B-43AC64165595}"/>
              </a:ext>
            </a:extLst>
          </p:cNvPr>
          <p:cNvGrpSpPr/>
          <p:nvPr/>
        </p:nvGrpSpPr>
        <p:grpSpPr>
          <a:xfrm>
            <a:off x="2900259" y="5626398"/>
            <a:ext cx="866146" cy="720767"/>
            <a:chOff x="2876855" y="5816067"/>
            <a:chExt cx="1048037" cy="872127"/>
          </a:xfrm>
        </p:grpSpPr>
        <p:grpSp>
          <p:nvGrpSpPr>
            <p:cNvPr id="181" name="Group 180">
              <a:extLst>
                <a:ext uri="{FF2B5EF4-FFF2-40B4-BE49-F238E27FC236}">
                  <a16:creationId xmlns:a16="http://schemas.microsoft.com/office/drawing/2014/main" id="{5EFD1D73-2C60-C660-A4AD-EDA94FB32127}"/>
                </a:ext>
              </a:extLst>
            </p:cNvPr>
            <p:cNvGrpSpPr>
              <a:grpSpLocks noChangeAspect="1"/>
            </p:cNvGrpSpPr>
            <p:nvPr/>
          </p:nvGrpSpPr>
          <p:grpSpPr>
            <a:xfrm>
              <a:off x="3043980" y="5816067"/>
              <a:ext cx="712755" cy="595747"/>
              <a:chOff x="5135117" y="4566359"/>
              <a:chExt cx="389565" cy="325609"/>
            </a:xfrm>
          </p:grpSpPr>
          <p:sp>
            <p:nvSpPr>
              <p:cNvPr id="182" name="Rectangle: Rounded Corners 181">
                <a:extLst>
                  <a:ext uri="{FF2B5EF4-FFF2-40B4-BE49-F238E27FC236}">
                    <a16:creationId xmlns:a16="http://schemas.microsoft.com/office/drawing/2014/main" id="{AE42E156-AD59-FF58-7B31-8743AAF73CE6}"/>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8C7C54F8-7EE2-2B52-AA1A-8E72EED70CCB}"/>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698B7E27-F10F-9FF0-D1D3-3382BBD1BE35}"/>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Rounded Corners 184">
                <a:extLst>
                  <a:ext uri="{FF2B5EF4-FFF2-40B4-BE49-F238E27FC236}">
                    <a16:creationId xmlns:a16="http://schemas.microsoft.com/office/drawing/2014/main" id="{815F4FB0-4B04-7F2F-CF35-C3A42F2DAF01}"/>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Rounded Corners 185">
                <a:extLst>
                  <a:ext uri="{FF2B5EF4-FFF2-40B4-BE49-F238E27FC236}">
                    <a16:creationId xmlns:a16="http://schemas.microsoft.com/office/drawing/2014/main" id="{6D01FFD2-9EA2-C59A-5754-15DF8E437B10}"/>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Rounded Corners 186">
                <a:extLst>
                  <a:ext uri="{FF2B5EF4-FFF2-40B4-BE49-F238E27FC236}">
                    <a16:creationId xmlns:a16="http://schemas.microsoft.com/office/drawing/2014/main" id="{72EF986F-D273-1DB9-3CFD-25D45E67BC5C}"/>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E66DFB5A-5B42-6286-519C-8DF303FFAE86}"/>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Rounded Corners 188">
                <a:extLst>
                  <a:ext uri="{FF2B5EF4-FFF2-40B4-BE49-F238E27FC236}">
                    <a16:creationId xmlns:a16="http://schemas.microsoft.com/office/drawing/2014/main" id="{63BC894B-FCD3-EBAF-5473-C1A495EB0340}"/>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Rounded Corners 189">
                <a:extLst>
                  <a:ext uri="{FF2B5EF4-FFF2-40B4-BE49-F238E27FC236}">
                    <a16:creationId xmlns:a16="http://schemas.microsoft.com/office/drawing/2014/main" id="{0F22585D-5803-277E-DC33-61A9171ADD6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1" name="TextBox 190">
              <a:extLst>
                <a:ext uri="{FF2B5EF4-FFF2-40B4-BE49-F238E27FC236}">
                  <a16:creationId xmlns:a16="http://schemas.microsoft.com/office/drawing/2014/main" id="{7BF6816D-2C84-94F0-4618-BA041E9314D2}"/>
                </a:ext>
              </a:extLst>
            </p:cNvPr>
            <p:cNvSpPr txBox="1"/>
            <p:nvPr/>
          </p:nvSpPr>
          <p:spPr>
            <a:xfrm>
              <a:off x="2876855" y="6520316"/>
              <a:ext cx="104803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grpSp>
        <p:nvGrpSpPr>
          <p:cNvPr id="1052" name="Group 1051" descr="Language graphic">
            <a:extLst>
              <a:ext uri="{FF2B5EF4-FFF2-40B4-BE49-F238E27FC236}">
                <a16:creationId xmlns:a16="http://schemas.microsoft.com/office/drawing/2014/main" id="{0A672098-CED0-7648-D71F-04E9F504FC5F}"/>
              </a:ext>
            </a:extLst>
          </p:cNvPr>
          <p:cNvGrpSpPr/>
          <p:nvPr/>
        </p:nvGrpSpPr>
        <p:grpSpPr>
          <a:xfrm>
            <a:off x="7998524" y="5616808"/>
            <a:ext cx="1178526" cy="739946"/>
            <a:chOff x="4297156" y="5792858"/>
            <a:chExt cx="1426017" cy="895336"/>
          </a:xfrm>
        </p:grpSpPr>
        <p:grpSp>
          <p:nvGrpSpPr>
            <p:cNvPr id="1024" name="Group 1023">
              <a:extLst>
                <a:ext uri="{FF2B5EF4-FFF2-40B4-BE49-F238E27FC236}">
                  <a16:creationId xmlns:a16="http://schemas.microsoft.com/office/drawing/2014/main" id="{CBBF9FC8-D267-30EC-00E1-F7656331E8BD}"/>
                </a:ext>
              </a:extLst>
            </p:cNvPr>
            <p:cNvGrpSpPr>
              <a:grpSpLocks noChangeAspect="1"/>
            </p:cNvGrpSpPr>
            <p:nvPr/>
          </p:nvGrpSpPr>
          <p:grpSpPr>
            <a:xfrm>
              <a:off x="4650876" y="5792858"/>
              <a:ext cx="712762" cy="698864"/>
              <a:chOff x="7203929" y="4575567"/>
              <a:chExt cx="317550" cy="311358"/>
            </a:xfrm>
          </p:grpSpPr>
          <p:sp>
            <p:nvSpPr>
              <p:cNvPr id="1025" name="Freeform: Shape 1024">
                <a:extLst>
                  <a:ext uri="{FF2B5EF4-FFF2-40B4-BE49-F238E27FC236}">
                    <a16:creationId xmlns:a16="http://schemas.microsoft.com/office/drawing/2014/main" id="{C5BDF4AF-908A-CF3E-EAC9-43ACBB37531A}"/>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7" name="Freeform: Shape 1026">
                <a:extLst>
                  <a:ext uri="{FF2B5EF4-FFF2-40B4-BE49-F238E27FC236}">
                    <a16:creationId xmlns:a16="http://schemas.microsoft.com/office/drawing/2014/main" id="{D78836F9-C27A-B4EC-0069-0B68AB94CB17}"/>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0078D4"/>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9" name="Freeform: Shape 1028">
                <a:extLst>
                  <a:ext uri="{FF2B5EF4-FFF2-40B4-BE49-F238E27FC236}">
                    <a16:creationId xmlns:a16="http://schemas.microsoft.com/office/drawing/2014/main" id="{EA491040-1823-ED75-3A61-3AFBB382C6A9}"/>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31" name="TextBox 1030">
              <a:extLst>
                <a:ext uri="{FF2B5EF4-FFF2-40B4-BE49-F238E27FC236}">
                  <a16:creationId xmlns:a16="http://schemas.microsoft.com/office/drawing/2014/main" id="{9E8BD9D1-4D37-05F2-3815-030D306DB10B}"/>
                </a:ext>
              </a:extLst>
            </p:cNvPr>
            <p:cNvSpPr txBox="1"/>
            <p:nvPr/>
          </p:nvSpPr>
          <p:spPr>
            <a:xfrm>
              <a:off x="4297156" y="6520316"/>
              <a:ext cx="1426017"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grpSp>
        <p:nvGrpSpPr>
          <p:cNvPr id="1051" name="Group 1050" descr="Decision graphic">
            <a:extLst>
              <a:ext uri="{FF2B5EF4-FFF2-40B4-BE49-F238E27FC236}">
                <a16:creationId xmlns:a16="http://schemas.microsoft.com/office/drawing/2014/main" id="{732C8AA3-AF4B-6D33-F28D-EC3D511A8928}"/>
              </a:ext>
            </a:extLst>
          </p:cNvPr>
          <p:cNvGrpSpPr/>
          <p:nvPr/>
        </p:nvGrpSpPr>
        <p:grpSpPr>
          <a:xfrm>
            <a:off x="10463108" y="5611952"/>
            <a:ext cx="1016656" cy="749658"/>
            <a:chOff x="5996232" y="5781108"/>
            <a:chExt cx="1230153" cy="907086"/>
          </a:xfrm>
        </p:grpSpPr>
        <p:grpSp>
          <p:nvGrpSpPr>
            <p:cNvPr id="1032" name="Group 1031">
              <a:extLst>
                <a:ext uri="{FF2B5EF4-FFF2-40B4-BE49-F238E27FC236}">
                  <a16:creationId xmlns:a16="http://schemas.microsoft.com/office/drawing/2014/main" id="{EB7C9B8B-2606-E2C5-5BD4-626C7928DA7B}"/>
                </a:ext>
              </a:extLst>
            </p:cNvPr>
            <p:cNvGrpSpPr>
              <a:grpSpLocks noChangeAspect="1"/>
            </p:cNvGrpSpPr>
            <p:nvPr/>
          </p:nvGrpSpPr>
          <p:grpSpPr>
            <a:xfrm>
              <a:off x="6257686" y="5781108"/>
              <a:ext cx="712766" cy="694369"/>
              <a:chOff x="9302126" y="4550136"/>
              <a:chExt cx="309543" cy="301558"/>
            </a:xfrm>
          </p:grpSpPr>
          <p:sp>
            <p:nvSpPr>
              <p:cNvPr id="1033" name="Rectangle: Rounded Corners 1032">
                <a:extLst>
                  <a:ext uri="{FF2B5EF4-FFF2-40B4-BE49-F238E27FC236}">
                    <a16:creationId xmlns:a16="http://schemas.microsoft.com/office/drawing/2014/main" id="{BD406E39-0A6B-5214-1001-8DCF15546A27}"/>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4" name="Rectangle: Rounded Corners 1033">
                <a:extLst>
                  <a:ext uri="{FF2B5EF4-FFF2-40B4-BE49-F238E27FC236}">
                    <a16:creationId xmlns:a16="http://schemas.microsoft.com/office/drawing/2014/main" id="{9D101A89-C66E-B5B9-E109-CAFCF213A4A1}"/>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5" name="Circle: Hollow 1034">
                <a:extLst>
                  <a:ext uri="{FF2B5EF4-FFF2-40B4-BE49-F238E27FC236}">
                    <a16:creationId xmlns:a16="http://schemas.microsoft.com/office/drawing/2014/main" id="{3C22DCA9-9A1A-5AFA-0B00-5F322E34B6C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7" name="Rectangle: Rounded Corners 1036">
                <a:extLst>
                  <a:ext uri="{FF2B5EF4-FFF2-40B4-BE49-F238E27FC236}">
                    <a16:creationId xmlns:a16="http://schemas.microsoft.com/office/drawing/2014/main" id="{EFFBDD6A-F8E8-BBD3-4F67-3D8753E1517E}"/>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9" name="Rectangle: Rounded Corners 1038">
                <a:extLst>
                  <a:ext uri="{FF2B5EF4-FFF2-40B4-BE49-F238E27FC236}">
                    <a16:creationId xmlns:a16="http://schemas.microsoft.com/office/drawing/2014/main" id="{8417FFDA-83F6-A332-E2DF-EDAD298FB6D6}"/>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1" name="Rectangle: Rounded Corners 1040">
                <a:extLst>
                  <a:ext uri="{FF2B5EF4-FFF2-40B4-BE49-F238E27FC236}">
                    <a16:creationId xmlns:a16="http://schemas.microsoft.com/office/drawing/2014/main" id="{A9F85904-C263-DED5-E6A4-BD2FC1C1F84D}"/>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3" name="Freeform: Shape 1042">
                <a:extLst>
                  <a:ext uri="{FF2B5EF4-FFF2-40B4-BE49-F238E27FC236}">
                    <a16:creationId xmlns:a16="http://schemas.microsoft.com/office/drawing/2014/main" id="{0067E613-F3FA-FA93-84FD-C9FF34EF381A}"/>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4" name="Freeform: Shape 1043">
                <a:extLst>
                  <a:ext uri="{FF2B5EF4-FFF2-40B4-BE49-F238E27FC236}">
                    <a16:creationId xmlns:a16="http://schemas.microsoft.com/office/drawing/2014/main" id="{E6B81292-BB98-8DE1-14F6-115A791E8CD5}"/>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5" name="Rectangle: Rounded Corners 1044">
                <a:extLst>
                  <a:ext uri="{FF2B5EF4-FFF2-40B4-BE49-F238E27FC236}">
                    <a16:creationId xmlns:a16="http://schemas.microsoft.com/office/drawing/2014/main" id="{97D0BA8B-E633-7469-7B38-36FDC6639077}"/>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7" name="Rectangle: Rounded Corners 1046">
                <a:extLst>
                  <a:ext uri="{FF2B5EF4-FFF2-40B4-BE49-F238E27FC236}">
                    <a16:creationId xmlns:a16="http://schemas.microsoft.com/office/drawing/2014/main" id="{3E54F5D6-2779-C40E-906A-454388EB7B41}"/>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9" name="Rectangle: Rounded Corners 1048">
                <a:extLst>
                  <a:ext uri="{FF2B5EF4-FFF2-40B4-BE49-F238E27FC236}">
                    <a16:creationId xmlns:a16="http://schemas.microsoft.com/office/drawing/2014/main" id="{2FDCAB6A-AA8C-6FC6-1EF7-59CCE6FD77CF}"/>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50" name="TextBox 1049">
              <a:extLst>
                <a:ext uri="{FF2B5EF4-FFF2-40B4-BE49-F238E27FC236}">
                  <a16:creationId xmlns:a16="http://schemas.microsoft.com/office/drawing/2014/main" id="{89853A22-C4E4-D7CD-307E-EF2F1C041041}"/>
                </a:ext>
              </a:extLst>
            </p:cNvPr>
            <p:cNvSpPr txBox="1"/>
            <p:nvPr/>
          </p:nvSpPr>
          <p:spPr>
            <a:xfrm>
              <a:off x="5996232" y="6520316"/>
              <a:ext cx="1230153" cy="16787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grpSp>
      <p:grpSp>
        <p:nvGrpSpPr>
          <p:cNvPr id="1061" name="Group 1060" descr="OpenAI Service graphic">
            <a:extLst>
              <a:ext uri="{FF2B5EF4-FFF2-40B4-BE49-F238E27FC236}">
                <a16:creationId xmlns:a16="http://schemas.microsoft.com/office/drawing/2014/main" id="{02BAD4AE-BFCE-F4CB-72BB-DD6C8D3ABB50}"/>
              </a:ext>
            </a:extLst>
          </p:cNvPr>
          <p:cNvGrpSpPr/>
          <p:nvPr/>
        </p:nvGrpSpPr>
        <p:grpSpPr>
          <a:xfrm>
            <a:off x="5052464" y="5547599"/>
            <a:ext cx="1660001" cy="878364"/>
            <a:chOff x="10987128" y="5737115"/>
            <a:chExt cx="1826001" cy="966201"/>
          </a:xfrm>
        </p:grpSpPr>
        <p:sp>
          <p:nvSpPr>
            <p:cNvPr id="1057" name="TextBox 1056">
              <a:extLst>
                <a:ext uri="{FF2B5EF4-FFF2-40B4-BE49-F238E27FC236}">
                  <a16:creationId xmlns:a16="http://schemas.microsoft.com/office/drawing/2014/main" id="{80B89631-7E78-98D1-1DFD-5B8D4B94C6CD}"/>
                </a:ext>
              </a:extLst>
            </p:cNvPr>
            <p:cNvSpPr txBox="1"/>
            <p:nvPr/>
          </p:nvSpPr>
          <p:spPr>
            <a:xfrm>
              <a:off x="10987128" y="6518650"/>
              <a:ext cx="182600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1058" name="2F358329-2C19-4FBA-B51C-51CE75BE790F">
              <a:extLst>
                <a:ext uri="{FF2B5EF4-FFF2-40B4-BE49-F238E27FC236}">
                  <a16:creationId xmlns:a16="http://schemas.microsoft.com/office/drawing/2014/main" id="{B485C32D-BC5B-4AFD-81FE-3188969955E4}"/>
                </a:ext>
              </a:extLst>
            </p:cNvPr>
            <p:cNvPicPr>
              <a:picLocks noChangeAspect="1" noChangeArrowheads="1"/>
            </p:cNvPicPr>
            <p:nvPr/>
          </p:nvPicPr>
          <p:blipFill rotWithShape="1">
            <a:blip r:embed="rId9">
              <a:extLst>
                <a:ext uri="{96DAC541-7B7A-43D3-8B79-37D633B846F1}">
                  <asvg:svgBlip xmlns:asvg="http://schemas.microsoft.com/office/drawing/2016/SVG/main" r:embed="rId10"/>
                </a:ext>
              </a:extLst>
            </a:blip>
            <a:srcRect l="-7183" r="-3331"/>
            <a:stretch/>
          </p:blipFill>
          <p:spPr bwMode="auto">
            <a:xfrm>
              <a:off x="11543748" y="5737115"/>
              <a:ext cx="712764" cy="64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63" name="Rectangle 1062">
            <a:extLst>
              <a:ext uri="{FF2B5EF4-FFF2-40B4-BE49-F238E27FC236}">
                <a16:creationId xmlns:a16="http://schemas.microsoft.com/office/drawing/2014/main" id="{BE4FEFE8-F955-98F0-2B87-467AE1A9D1D0}"/>
              </a:ext>
              <a:ext uri="{C183D7F6-B498-43B3-948B-1728B52AA6E4}">
                <adec:decorative xmlns:adec="http://schemas.microsoft.com/office/drawing/2017/decorative" val="1"/>
              </a:ext>
            </a:extLst>
          </p:cNvPr>
          <p:cNvSpPr/>
          <p:nvPr/>
        </p:nvSpPr>
        <p:spPr>
          <a:xfrm>
            <a:off x="5102810" y="5475136"/>
            <a:ext cx="1559309" cy="101173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282D17CE-6F89-80A4-EEC4-B09A26F4BAF7}"/>
              </a:ext>
            </a:extLst>
          </p:cNvPr>
          <p:cNvSpPr/>
          <p:nvPr/>
        </p:nvSpPr>
        <p:spPr bwMode="auto">
          <a:xfrm>
            <a:off x="3349192" y="1889967"/>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need a general-purpose model that can handle multiple tasks. </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a:t>
            </a:r>
            <a:r>
              <a:rPr kumimoji="0" lang="en-US" sz="1400" b="0" i="0" u="none" strike="noStrike" kern="1200" cap="none" spc="0" normalizeH="0" baseline="0" noProof="0" err="1">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translation+entity</a:t>
            </a:r>
            <a:r>
              <a:rPr kumimoji="0" lang="en-US" sz="1400" b="0" i="0" u="none" strike="noStrike" kern="1200" cap="none" spc="0" normalizeH="0" baseline="0" noProof="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err="1">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recognition+sentiment</a:t>
            </a:r>
            <a:r>
              <a:rPr kumimoji="0" lang="en-US" sz="1400" b="0" i="0" u="none" strike="noStrike" kern="1200" cap="none" spc="0" normalizeH="0" baseline="0" noProof="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 analysis </a:t>
            </a:r>
          </a:p>
        </p:txBody>
      </p:sp>
      <p:sp>
        <p:nvSpPr>
          <p:cNvPr id="7" name="Rectangle 6">
            <a:extLst>
              <a:ext uri="{FF2B5EF4-FFF2-40B4-BE49-F238E27FC236}">
                <a16:creationId xmlns:a16="http://schemas.microsoft.com/office/drawing/2014/main" id="{9502B50C-3824-EBB0-A956-37688DFCE41D}"/>
              </a:ext>
            </a:extLst>
          </p:cNvPr>
          <p:cNvSpPr/>
          <p:nvPr/>
        </p:nvSpPr>
        <p:spPr bwMode="auto">
          <a:xfrm>
            <a:off x="3349192" y="2571075"/>
            <a:ext cx="6941412"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need to generate human-like content, whilst preserving data privacy and security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A4A4A4">
                    <a:lumMod val="75000"/>
                  </a:srgbClr>
                </a:solidFill>
                <a:effectLst/>
                <a:uLnTx/>
                <a:uFillTx/>
                <a:latin typeface="Segoe UI" panose="020B0502040204020203" pitchFamily="34" charset="0"/>
                <a:ea typeface="+mn-ea"/>
                <a:cs typeface="Segoe UI" panose="020B0502040204020203" pitchFamily="34" charset="0"/>
              </a:rPr>
              <a:t>e.g., abstractive summarization, content writing, paraphrasing, code</a:t>
            </a:r>
          </a:p>
        </p:txBody>
      </p:sp>
      <p:sp>
        <p:nvSpPr>
          <p:cNvPr id="11" name="Rectangle 10">
            <a:extLst>
              <a:ext uri="{FF2B5EF4-FFF2-40B4-BE49-F238E27FC236}">
                <a16:creationId xmlns:a16="http://schemas.microsoft.com/office/drawing/2014/main" id="{927C7799-DE03-2484-5EB0-7EDCC526B974}"/>
              </a:ext>
            </a:extLst>
          </p:cNvPr>
          <p:cNvSpPr/>
          <p:nvPr/>
        </p:nvSpPr>
        <p:spPr bwMode="auto">
          <a:xfrm>
            <a:off x="3349192" y="3761134"/>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could use a model with little or no training</a:t>
            </a:r>
          </a:p>
        </p:txBody>
      </p:sp>
      <p:sp>
        <p:nvSpPr>
          <p:cNvPr id="14" name="Rectangle 13">
            <a:extLst>
              <a:ext uri="{FF2B5EF4-FFF2-40B4-BE49-F238E27FC236}">
                <a16:creationId xmlns:a16="http://schemas.microsoft.com/office/drawing/2014/main" id="{293C18AD-E93B-1D9A-1A74-47017E1F88A2}"/>
              </a:ext>
            </a:extLst>
          </p:cNvPr>
          <p:cNvSpPr/>
          <p:nvPr/>
        </p:nvSpPr>
        <p:spPr bwMode="auto">
          <a:xfrm>
            <a:off x="3349192" y="3158991"/>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need rapid prototyping and quick time to market for many use cases</a:t>
            </a:r>
          </a:p>
        </p:txBody>
      </p:sp>
      <p:sp>
        <p:nvSpPr>
          <p:cNvPr id="16" name="Rectangle 15">
            <a:extLst>
              <a:ext uri="{FF2B5EF4-FFF2-40B4-BE49-F238E27FC236}">
                <a16:creationId xmlns:a16="http://schemas.microsoft.com/office/drawing/2014/main" id="{AE20B98A-A2C9-392D-ED02-CAAD3F881203}"/>
              </a:ext>
            </a:extLst>
          </p:cNvPr>
          <p:cNvSpPr/>
          <p:nvPr/>
        </p:nvSpPr>
        <p:spPr bwMode="auto">
          <a:xfrm>
            <a:off x="3349192" y="4309891"/>
            <a:ext cx="8196142"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I want to explore solutions / use cases that have been described previously</a:t>
            </a:r>
          </a:p>
        </p:txBody>
      </p:sp>
      <p:sp>
        <p:nvSpPr>
          <p:cNvPr id="5" name="Frame 4">
            <a:extLst>
              <a:ext uri="{FF2B5EF4-FFF2-40B4-BE49-F238E27FC236}">
                <a16:creationId xmlns:a16="http://schemas.microsoft.com/office/drawing/2014/main" id="{CE679623-CFC6-CE3E-C4EB-19DF184BC0BA}"/>
              </a:ext>
              <a:ext uri="{C183D7F6-B498-43B3-948B-1728B52AA6E4}">
                <adec:decorative xmlns:adec="http://schemas.microsoft.com/office/drawing/2017/decorative" val="1"/>
              </a:ext>
            </a:extLst>
          </p:cNvPr>
          <p:cNvSpPr/>
          <p:nvPr/>
        </p:nvSpPr>
        <p:spPr>
          <a:xfrm>
            <a:off x="2482340" y="2021228"/>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24" name="Graphic 23" descr="Checkmark with solid fill">
            <a:extLst>
              <a:ext uri="{FF2B5EF4-FFF2-40B4-BE49-F238E27FC236}">
                <a16:creationId xmlns:a16="http://schemas.microsoft.com/office/drawing/2014/main" id="{C1D52205-CBE0-A063-854A-72AECF6AC4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14939" y="2044448"/>
            <a:ext cx="201284" cy="201284"/>
          </a:xfrm>
          <a:prstGeom prst="rect">
            <a:avLst/>
          </a:prstGeom>
        </p:spPr>
      </p:pic>
      <p:sp>
        <p:nvSpPr>
          <p:cNvPr id="38" name="Frame 37">
            <a:extLst>
              <a:ext uri="{FF2B5EF4-FFF2-40B4-BE49-F238E27FC236}">
                <a16:creationId xmlns:a16="http://schemas.microsoft.com/office/drawing/2014/main" id="{7ED2D6CA-EF3F-A131-7A64-EDD986488F87}"/>
              </a:ext>
              <a:ext uri="{C183D7F6-B498-43B3-948B-1728B52AA6E4}">
                <adec:decorative xmlns:adec="http://schemas.microsoft.com/office/drawing/2017/decorative" val="1"/>
              </a:ext>
            </a:extLst>
          </p:cNvPr>
          <p:cNvSpPr/>
          <p:nvPr/>
        </p:nvSpPr>
        <p:spPr>
          <a:xfrm>
            <a:off x="2482340" y="2694864"/>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39" name="Graphic 38" descr="Checkmark with solid fill">
            <a:extLst>
              <a:ext uri="{FF2B5EF4-FFF2-40B4-BE49-F238E27FC236}">
                <a16:creationId xmlns:a16="http://schemas.microsoft.com/office/drawing/2014/main" id="{FEFE65A1-E972-96E2-FDBB-79BD33D821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14939" y="2718084"/>
            <a:ext cx="201284" cy="201284"/>
          </a:xfrm>
          <a:prstGeom prst="rect">
            <a:avLst/>
          </a:prstGeom>
        </p:spPr>
      </p:pic>
      <p:sp>
        <p:nvSpPr>
          <p:cNvPr id="40" name="Frame 39">
            <a:extLst>
              <a:ext uri="{FF2B5EF4-FFF2-40B4-BE49-F238E27FC236}">
                <a16:creationId xmlns:a16="http://schemas.microsoft.com/office/drawing/2014/main" id="{E9220D0A-1ED2-4D4F-32F5-9922B9BE82FB}"/>
              </a:ext>
              <a:ext uri="{C183D7F6-B498-43B3-948B-1728B52AA6E4}">
                <adec:decorative xmlns:adec="http://schemas.microsoft.com/office/drawing/2017/decorative" val="1"/>
              </a:ext>
            </a:extLst>
          </p:cNvPr>
          <p:cNvSpPr/>
          <p:nvPr/>
        </p:nvSpPr>
        <p:spPr>
          <a:xfrm>
            <a:off x="2479557" y="3336546"/>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1" name="Graphic 40" descr="Checkmark with solid fill">
            <a:extLst>
              <a:ext uri="{FF2B5EF4-FFF2-40B4-BE49-F238E27FC236}">
                <a16:creationId xmlns:a16="http://schemas.microsoft.com/office/drawing/2014/main" id="{D9B46CF8-91C1-488B-3A6E-989E36C4B6C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12156" y="3359766"/>
            <a:ext cx="201284" cy="201284"/>
          </a:xfrm>
          <a:prstGeom prst="rect">
            <a:avLst/>
          </a:prstGeom>
        </p:spPr>
      </p:pic>
      <p:sp>
        <p:nvSpPr>
          <p:cNvPr id="42" name="Frame 41">
            <a:extLst>
              <a:ext uri="{FF2B5EF4-FFF2-40B4-BE49-F238E27FC236}">
                <a16:creationId xmlns:a16="http://schemas.microsoft.com/office/drawing/2014/main" id="{82F6D5CF-FACB-4E54-4BFA-01B639194BE1}"/>
              </a:ext>
              <a:ext uri="{C183D7F6-B498-43B3-948B-1728B52AA6E4}">
                <adec:decorative xmlns:adec="http://schemas.microsoft.com/office/drawing/2017/decorative" val="1"/>
              </a:ext>
            </a:extLst>
          </p:cNvPr>
          <p:cNvSpPr/>
          <p:nvPr/>
        </p:nvSpPr>
        <p:spPr>
          <a:xfrm>
            <a:off x="2479557" y="3954397"/>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3" name="Graphic 42" descr="Checkmark with solid fill">
            <a:extLst>
              <a:ext uri="{FF2B5EF4-FFF2-40B4-BE49-F238E27FC236}">
                <a16:creationId xmlns:a16="http://schemas.microsoft.com/office/drawing/2014/main" id="{30AB2389-B149-60FE-83B5-D2E4B6A7FCA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12156" y="3977617"/>
            <a:ext cx="201284" cy="201284"/>
          </a:xfrm>
          <a:prstGeom prst="rect">
            <a:avLst/>
          </a:prstGeom>
        </p:spPr>
      </p:pic>
      <p:sp>
        <p:nvSpPr>
          <p:cNvPr id="44" name="Frame 43">
            <a:extLst>
              <a:ext uri="{FF2B5EF4-FFF2-40B4-BE49-F238E27FC236}">
                <a16:creationId xmlns:a16="http://schemas.microsoft.com/office/drawing/2014/main" id="{3194D0FE-F762-E680-61CD-8FB1056FC028}"/>
              </a:ext>
              <a:ext uri="{C183D7F6-B498-43B3-948B-1728B52AA6E4}">
                <adec:decorative xmlns:adec="http://schemas.microsoft.com/office/drawing/2017/decorative" val="1"/>
              </a:ext>
            </a:extLst>
          </p:cNvPr>
          <p:cNvSpPr/>
          <p:nvPr/>
        </p:nvSpPr>
        <p:spPr>
          <a:xfrm>
            <a:off x="2479557" y="4500850"/>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endParaRPr>
          </a:p>
        </p:txBody>
      </p:sp>
      <p:pic>
        <p:nvPicPr>
          <p:cNvPr id="45" name="Graphic 44" descr="Checkmark with solid fill">
            <a:extLst>
              <a:ext uri="{FF2B5EF4-FFF2-40B4-BE49-F238E27FC236}">
                <a16:creationId xmlns:a16="http://schemas.microsoft.com/office/drawing/2014/main" id="{374ED46D-7DCB-9144-35CA-7530CB7DC4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12156" y="4524070"/>
            <a:ext cx="201284" cy="201284"/>
          </a:xfrm>
          <a:prstGeom prst="rect">
            <a:avLst/>
          </a:prstGeom>
        </p:spPr>
      </p:pic>
      <p:sp>
        <p:nvSpPr>
          <p:cNvPr id="46" name="Rectangle 45">
            <a:extLst>
              <a:ext uri="{FF2B5EF4-FFF2-40B4-BE49-F238E27FC236}">
                <a16:creationId xmlns:a16="http://schemas.microsoft.com/office/drawing/2014/main" id="{F5649A22-486D-3E19-0EFD-DBA924348962}"/>
              </a:ext>
              <a:ext uri="{C183D7F6-B498-43B3-948B-1728B52AA6E4}">
                <adec:decorative xmlns:adec="http://schemas.microsoft.com/office/drawing/2017/decorative" val="1"/>
              </a:ext>
            </a:extLst>
          </p:cNvPr>
          <p:cNvSpPr/>
          <p:nvPr/>
        </p:nvSpPr>
        <p:spPr>
          <a:xfrm>
            <a:off x="609604" y="5480912"/>
            <a:ext cx="10972792" cy="1011738"/>
          </a:xfrm>
          <a:prstGeom prst="rect">
            <a:avLst/>
          </a:prstGeom>
          <a:noFill/>
          <a:ln w="38100">
            <a:solidFill>
              <a:srgbClr val="D5C0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43CB697-4985-F595-945B-2E03C7D99B0D}"/>
              </a:ext>
            </a:extLst>
          </p:cNvPr>
          <p:cNvSpPr/>
          <p:nvPr/>
        </p:nvSpPr>
        <p:spPr bwMode="auto">
          <a:xfrm>
            <a:off x="1852877" y="6523639"/>
            <a:ext cx="8196142" cy="3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Azure AI Cognitive Services</a:t>
            </a:r>
          </a:p>
        </p:txBody>
      </p:sp>
    </p:spTree>
    <p:extLst>
      <p:ext uri="{BB962C8B-B14F-4D97-AF65-F5344CB8AC3E}">
        <p14:creationId xmlns:p14="http://schemas.microsoft.com/office/powerpoint/2010/main" val="3293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50"/>
                                        <p:tgtEl>
                                          <p:spTgt spid="2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250"/>
                                        <p:tgtEl>
                                          <p:spTgt spid="3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250"/>
                                        <p:tgtEl>
                                          <p:spTgt spid="4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250"/>
                                        <p:tgtEl>
                                          <p:spTgt spid="45"/>
                                        </p:tgtEl>
                                      </p:cBhvr>
                                    </p:animEffect>
                                  </p:childTnLst>
                                </p:cTn>
                              </p:par>
                            </p:childTnLst>
                          </p:cTn>
                        </p:par>
                        <p:par>
                          <p:cTn id="24" fill="hold">
                            <p:stCondLst>
                              <p:cond delay="1250"/>
                            </p:stCondLst>
                            <p:childTnLst>
                              <p:par>
                                <p:cTn id="25" presetID="10" presetClass="entr" presetSubtype="0" fill="hold" grpId="0" nodeType="afterEffect">
                                  <p:stCondLst>
                                    <p:cond delay="250"/>
                                  </p:stCondLst>
                                  <p:childTnLst>
                                    <p:set>
                                      <p:cBhvr>
                                        <p:cTn id="26" dur="1" fill="hold">
                                          <p:stCondLst>
                                            <p:cond delay="0"/>
                                          </p:stCondLst>
                                        </p:cTn>
                                        <p:tgtEl>
                                          <p:spTgt spid="1063"/>
                                        </p:tgtEl>
                                        <p:attrNameLst>
                                          <p:attrName>style.visibility</p:attrName>
                                        </p:attrNameLst>
                                      </p:cBhvr>
                                      <p:to>
                                        <p:strVal val="visible"/>
                                      </p:to>
                                    </p:set>
                                    <p:animEffect transition="in" filter="fade">
                                      <p:cBhvr>
                                        <p:cTn id="27" dur="500"/>
                                        <p:tgtEl>
                                          <p:spTgt spid="1063"/>
                                        </p:tgtEl>
                                      </p:cBhvr>
                                    </p:animEffect>
                                  </p:childTnLst>
                                </p:cTn>
                              </p:par>
                              <p:par>
                                <p:cTn id="28" presetID="10" presetClass="entr" presetSubtype="0" fill="hold" nodeType="withEffect">
                                  <p:stCondLst>
                                    <p:cond delay="250"/>
                                  </p:stCondLst>
                                  <p:childTnLst>
                                    <p:set>
                                      <p:cBhvr>
                                        <p:cTn id="29" dur="1" fill="hold">
                                          <p:stCondLst>
                                            <p:cond delay="0"/>
                                          </p:stCondLst>
                                        </p:cTn>
                                        <p:tgtEl>
                                          <p:spTgt spid="1061"/>
                                        </p:tgtEl>
                                        <p:attrNameLst>
                                          <p:attrName>style.visibility</p:attrName>
                                        </p:attrNameLst>
                                      </p:cBhvr>
                                      <p:to>
                                        <p:strVal val="visible"/>
                                      </p:to>
                                    </p:set>
                                    <p:animEffect transition="in" filter="fade">
                                      <p:cBhvr>
                                        <p:cTn id="30" dur="500"/>
                                        <p:tgtEl>
                                          <p:spTgt spid="10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4"/>
                                        </p:tgtEl>
                                      </p:cBhvr>
                                    </p:animEffect>
                                    <p:set>
                                      <p:cBhvr>
                                        <p:cTn id="35" dur="1" fill="hold">
                                          <p:stCondLst>
                                            <p:cond delay="499"/>
                                          </p:stCondLst>
                                        </p:cTn>
                                        <p:tgtEl>
                                          <p:spTgt spid="24"/>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43"/>
                                        </p:tgtEl>
                                      </p:cBhvr>
                                    </p:animEffect>
                                    <p:set>
                                      <p:cBhvr>
                                        <p:cTn id="44" dur="1" fill="hold">
                                          <p:stCondLst>
                                            <p:cond delay="499"/>
                                          </p:stCondLst>
                                        </p:cTn>
                                        <p:tgtEl>
                                          <p:spTgt spid="43"/>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5"/>
                                        </p:tgtEl>
                                      </p:cBhvr>
                                    </p:animEffect>
                                    <p:set>
                                      <p:cBhvr>
                                        <p:cTn id="47" dur="1" fill="hold">
                                          <p:stCondLst>
                                            <p:cond delay="499"/>
                                          </p:stCondLst>
                                        </p:cTn>
                                        <p:tgtEl>
                                          <p:spTgt spid="45"/>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063"/>
                                        </p:tgtEl>
                                      </p:cBhvr>
                                    </p:animEffect>
                                    <p:set>
                                      <p:cBhvr>
                                        <p:cTn id="50" dur="1" fill="hold">
                                          <p:stCondLst>
                                            <p:cond delay="499"/>
                                          </p:stCondLst>
                                        </p:cTn>
                                        <p:tgtEl>
                                          <p:spTgt spid="1063"/>
                                        </p:tgtEl>
                                        <p:attrNameLst>
                                          <p:attrName>style.visibility</p:attrName>
                                        </p:attrNameLst>
                                      </p:cBhvr>
                                      <p:to>
                                        <p:strVal val="hidden"/>
                                      </p:to>
                                    </p:se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54"/>
                                        </p:tgtEl>
                                        <p:attrNameLst>
                                          <p:attrName>style.visibility</p:attrName>
                                        </p:attrNameLst>
                                      </p:cBhvr>
                                      <p:to>
                                        <p:strVal val="visible"/>
                                      </p:to>
                                    </p:set>
                                    <p:animEffect transition="in" filter="fade">
                                      <p:cBhvr>
                                        <p:cTn id="54" dur="500"/>
                                        <p:tgtEl>
                                          <p:spTgt spid="1054"/>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053"/>
                                        </p:tgtEl>
                                        <p:attrNameLst>
                                          <p:attrName>style.visibility</p:attrName>
                                        </p:attrNameLst>
                                      </p:cBhvr>
                                      <p:to>
                                        <p:strVal val="visible"/>
                                      </p:to>
                                    </p:set>
                                    <p:animEffect transition="in" filter="fade">
                                      <p:cBhvr>
                                        <p:cTn id="58" dur="500"/>
                                        <p:tgtEl>
                                          <p:spTgt spid="1053"/>
                                        </p:tgtEl>
                                      </p:cBhvr>
                                    </p:animEffect>
                                  </p:childTnLst>
                                </p:cTn>
                              </p:par>
                            </p:childTnLst>
                          </p:cTn>
                        </p:par>
                        <p:par>
                          <p:cTn id="59" fill="hold">
                            <p:stCondLst>
                              <p:cond delay="1500"/>
                            </p:stCondLst>
                            <p:childTnLst>
                              <p:par>
                                <p:cTn id="60" presetID="10" presetClass="entr" presetSubtype="0" fill="hold" nodeType="afterEffect">
                                  <p:stCondLst>
                                    <p:cond delay="0"/>
                                  </p:stCondLst>
                                  <p:childTnLst>
                                    <p:set>
                                      <p:cBhvr>
                                        <p:cTn id="61" dur="1" fill="hold">
                                          <p:stCondLst>
                                            <p:cond delay="0"/>
                                          </p:stCondLst>
                                        </p:cTn>
                                        <p:tgtEl>
                                          <p:spTgt spid="1052"/>
                                        </p:tgtEl>
                                        <p:attrNameLst>
                                          <p:attrName>style.visibility</p:attrName>
                                        </p:attrNameLst>
                                      </p:cBhvr>
                                      <p:to>
                                        <p:strVal val="visible"/>
                                      </p:to>
                                    </p:set>
                                    <p:animEffect transition="in" filter="fade">
                                      <p:cBhvr>
                                        <p:cTn id="62" dur="500"/>
                                        <p:tgtEl>
                                          <p:spTgt spid="1052"/>
                                        </p:tgtEl>
                                      </p:cBhvr>
                                    </p:animEffect>
                                  </p:childTnLst>
                                </p:cTn>
                              </p:par>
                            </p:childTnLst>
                          </p:cTn>
                        </p:par>
                        <p:par>
                          <p:cTn id="63" fill="hold">
                            <p:stCondLst>
                              <p:cond delay="2000"/>
                            </p:stCondLst>
                            <p:childTnLst>
                              <p:par>
                                <p:cTn id="64" presetID="10" presetClass="entr" presetSubtype="0" fill="hold" nodeType="afterEffect">
                                  <p:stCondLst>
                                    <p:cond delay="0"/>
                                  </p:stCondLst>
                                  <p:childTnLst>
                                    <p:set>
                                      <p:cBhvr>
                                        <p:cTn id="65" dur="1" fill="hold">
                                          <p:stCondLst>
                                            <p:cond delay="0"/>
                                          </p:stCondLst>
                                        </p:cTn>
                                        <p:tgtEl>
                                          <p:spTgt spid="1051"/>
                                        </p:tgtEl>
                                        <p:attrNameLst>
                                          <p:attrName>style.visibility</p:attrName>
                                        </p:attrNameLst>
                                      </p:cBhvr>
                                      <p:to>
                                        <p:strVal val="visible"/>
                                      </p:to>
                                    </p:set>
                                    <p:animEffect transition="in" filter="fade">
                                      <p:cBhvr>
                                        <p:cTn id="66" dur="500"/>
                                        <p:tgtEl>
                                          <p:spTgt spid="1051"/>
                                        </p:tgtEl>
                                      </p:cBhvr>
                                    </p:animEffect>
                                  </p:childTnLst>
                                </p:cTn>
                              </p:par>
                            </p:childTnLst>
                          </p:cTn>
                        </p:par>
                        <p:par>
                          <p:cTn id="67" fill="hold">
                            <p:stCondLst>
                              <p:cond delay="2500"/>
                            </p:stCondLst>
                            <p:childTnLst>
                              <p:par>
                                <p:cTn id="68" presetID="10" presetClass="entr" presetSubtype="0" fill="hold" grpId="0" nodeType="afterEffect">
                                  <p:stCondLst>
                                    <p:cond delay="25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par>
                          <p:cTn id="71" fill="hold">
                            <p:stCondLst>
                              <p:cond delay="3250"/>
                            </p:stCondLst>
                            <p:childTnLst>
                              <p:par>
                                <p:cTn id="72" presetID="2" presetClass="entr" presetSubtype="4" fill="hold" grpId="0" nodeType="afterEffect">
                                  <p:stCondLst>
                                    <p:cond delay="0"/>
                                  </p:stCondLst>
                                  <p:childTnLst>
                                    <p:set>
                                      <p:cBhvr>
                                        <p:cTn id="73" dur="1" fill="hold">
                                          <p:stCondLst>
                                            <p:cond delay="0"/>
                                          </p:stCondLst>
                                        </p:cTn>
                                        <p:tgtEl>
                                          <p:spTgt spid="8"/>
                                        </p:tgtEl>
                                        <p:attrNameLst>
                                          <p:attrName>style.visibility</p:attrName>
                                        </p:attrNameLst>
                                      </p:cBhvr>
                                      <p:to>
                                        <p:strVal val="visible"/>
                                      </p:to>
                                    </p:set>
                                    <p:anim calcmode="lin" valueType="num">
                                      <p:cBhvr additive="base">
                                        <p:cTn id="74" dur="500" fill="hold"/>
                                        <p:tgtEl>
                                          <p:spTgt spid="8"/>
                                        </p:tgtEl>
                                        <p:attrNameLst>
                                          <p:attrName>ppt_x</p:attrName>
                                        </p:attrNameLst>
                                      </p:cBhvr>
                                      <p:tavLst>
                                        <p:tav tm="0">
                                          <p:val>
                                            <p:strVal val="#ppt_x"/>
                                          </p:val>
                                        </p:tav>
                                        <p:tav tm="100000">
                                          <p:val>
                                            <p:strVal val="#ppt_x"/>
                                          </p:val>
                                        </p:tav>
                                      </p:tavLst>
                                    </p:anim>
                                    <p:anim calcmode="lin" valueType="num">
                                      <p:cBhvr additive="base">
                                        <p:cTn id="7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 grpId="0" animBg="1"/>
      <p:bldP spid="1063" grpId="1" animBg="1"/>
      <p:bldP spid="46" grpId="0" animBg="1"/>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20230324-1320-44.1645700">
            <a:hlinkClick r:id="" action="ppaction://media"/>
            <a:extLst>
              <a:ext uri="{FF2B5EF4-FFF2-40B4-BE49-F238E27FC236}">
                <a16:creationId xmlns:a16="http://schemas.microsoft.com/office/drawing/2014/main" id="{239F5767-7E67-D6EF-B9A6-026D5B95B73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558187" cy="6858000"/>
          </a:xfrm>
          <a:prstGeom prst="rect">
            <a:avLst/>
          </a:prstGeom>
        </p:spPr>
      </p:pic>
      <p:sp>
        <p:nvSpPr>
          <p:cNvPr id="2" name="TextBox 1">
            <a:extLst>
              <a:ext uri="{FF2B5EF4-FFF2-40B4-BE49-F238E27FC236}">
                <a16:creationId xmlns:a16="http://schemas.microsoft.com/office/drawing/2014/main" id="{1AF69F7A-24D5-AA4C-F107-A9A33CA21425}"/>
              </a:ext>
            </a:extLst>
          </p:cNvPr>
          <p:cNvSpPr txBox="1"/>
          <p:nvPr/>
        </p:nvSpPr>
        <p:spPr>
          <a:xfrm>
            <a:off x="9013617" y="6213846"/>
            <a:ext cx="3722952" cy="369332"/>
          </a:xfrm>
          <a:prstGeom prst="rect">
            <a:avLst/>
          </a:prstGeom>
          <a:noFill/>
        </p:spPr>
        <p:txBody>
          <a:bodyPr wrap="square">
            <a:spAutoFit/>
          </a:bodyPr>
          <a:lstStyle/>
          <a:p>
            <a:pPr algn="ctr"/>
            <a:r>
              <a:rPr lang="en-US">
                <a:hlinkClick r:id="rId6"/>
              </a:rPr>
              <a:t>aka.ms/AOAI-models</a:t>
            </a:r>
            <a:endParaRPr lang="en-US"/>
          </a:p>
        </p:txBody>
      </p:sp>
    </p:spTree>
    <p:extLst>
      <p:ext uri="{BB962C8B-B14F-4D97-AF65-F5344CB8AC3E}">
        <p14:creationId xmlns:p14="http://schemas.microsoft.com/office/powerpoint/2010/main" val="1919877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90" y="2296374"/>
            <a:ext cx="6716714" cy="2215991"/>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Demo</a:t>
            </a:r>
            <a:br>
              <a:rPr lang="en-US" sz="3600">
                <a:gradFill flip="none" rotWithShape="1">
                  <a:gsLst>
                    <a:gs pos="100000">
                      <a:srgbClr val="CD98D0"/>
                    </a:gs>
                    <a:gs pos="0">
                      <a:srgbClr val="8DC8E8"/>
                    </a:gs>
                  </a:gsLst>
                  <a:lin ang="2700000" scaled="1"/>
                  <a:tileRect/>
                </a:gradFill>
                <a:latin typeface="Segoe UI Semibold"/>
                <a:cs typeface="Segoe UI"/>
              </a:rPr>
            </a:br>
            <a:br>
              <a:rPr lang="en-US" sz="3600">
                <a:gradFill flip="none" rotWithShape="1">
                  <a:gsLst>
                    <a:gs pos="100000">
                      <a:srgbClr val="CD98D0"/>
                    </a:gs>
                    <a:gs pos="0">
                      <a:srgbClr val="8DC8E8"/>
                    </a:gs>
                  </a:gsLst>
                  <a:lin ang="2700000" scaled="1"/>
                  <a:tileRect/>
                </a:gradFill>
                <a:latin typeface="Segoe UI Semibold"/>
                <a:cs typeface="Segoe UI"/>
              </a:rPr>
            </a:br>
            <a:r>
              <a:rPr lang="en-US" sz="3600">
                <a:latin typeface="Segoe UI Semibold"/>
                <a:cs typeface="Segoe UI"/>
              </a:rPr>
              <a:t>Chat with your data using </a:t>
            </a:r>
            <a:r>
              <a:rPr lang="en-US" sz="3600" err="1">
                <a:latin typeface="Segoe UI Semibold"/>
                <a:cs typeface="Segoe UI"/>
              </a:rPr>
              <a:t>ChatGPT</a:t>
            </a:r>
            <a:r>
              <a:rPr lang="en-US" sz="3600">
                <a:latin typeface="Segoe UI Semibold"/>
                <a:cs typeface="Segoe UI"/>
              </a:rPr>
              <a:t> and Azure Search</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
        <p:nvSpPr>
          <p:cNvPr id="3" name="TextBox 2">
            <a:extLst>
              <a:ext uri="{FF2B5EF4-FFF2-40B4-BE49-F238E27FC236}">
                <a16:creationId xmlns:a16="http://schemas.microsoft.com/office/drawing/2014/main" id="{41B87069-22ED-A009-EABB-591445610C79}"/>
              </a:ext>
            </a:extLst>
          </p:cNvPr>
          <p:cNvSpPr txBox="1"/>
          <p:nvPr/>
        </p:nvSpPr>
        <p:spPr>
          <a:xfrm>
            <a:off x="4135747" y="6106803"/>
            <a:ext cx="7702826" cy="523220"/>
          </a:xfrm>
          <a:prstGeom prst="rect">
            <a:avLst/>
          </a:prstGeom>
          <a:noFill/>
        </p:spPr>
        <p:txBody>
          <a:bodyPr wrap="square">
            <a:spAutoFit/>
          </a:bodyPr>
          <a:lstStyle/>
          <a:p>
            <a:pPr algn="r"/>
            <a:r>
              <a:rPr lang="en-US" sz="2800" b="0" i="0">
                <a:solidFill>
                  <a:srgbClr val="030303"/>
                </a:solidFill>
                <a:effectLst/>
                <a:latin typeface="Roboto" panose="02000000000000000000" pitchFamily="2" charset="0"/>
              </a:rPr>
              <a:t>​</a:t>
            </a:r>
            <a:r>
              <a:rPr lang="en-US" sz="2800" b="0" i="0" u="sng">
                <a:solidFill>
                  <a:srgbClr val="030303"/>
                </a:solidFill>
                <a:effectLst/>
                <a:latin typeface="Roboto" panose="02000000000000000000" pitchFamily="2" charset="0"/>
                <a:hlinkClick r:id="rId3"/>
              </a:rPr>
              <a:t>https://aka.ms/ChatGPT/Blog</a:t>
            </a:r>
            <a:endParaRPr lang="en-US" sz="2800"/>
          </a:p>
        </p:txBody>
      </p:sp>
    </p:spTree>
    <p:extLst>
      <p:ext uri="{BB962C8B-B14F-4D97-AF65-F5344CB8AC3E}">
        <p14:creationId xmlns:p14="http://schemas.microsoft.com/office/powerpoint/2010/main" val="9635452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EBC81F0C-63D9-870D-010D-48DFF1E12919}"/>
              </a:ext>
              <a:ext uri="{C183D7F6-B498-43B3-948B-1728B52AA6E4}">
                <adec:decorative xmlns:adec="http://schemas.microsoft.com/office/drawing/2017/decorative" val="1"/>
              </a:ext>
            </a:extLst>
          </p:cNvPr>
          <p:cNvCxnSpPr>
            <a:cxnSpLocks/>
          </p:cNvCxnSpPr>
          <p:nvPr/>
        </p:nvCxnSpPr>
        <p:spPr>
          <a:xfrm>
            <a:off x="9113723" y="3695748"/>
            <a:ext cx="64445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43A14E35-D8A3-21A6-2259-CC84E49E7A71}"/>
              </a:ext>
              <a:ext uri="{C183D7F6-B498-43B3-948B-1728B52AA6E4}">
                <adec:decorative xmlns:adec="http://schemas.microsoft.com/office/drawing/2017/decorative" val="1"/>
              </a:ext>
            </a:extLst>
          </p:cNvPr>
          <p:cNvCxnSpPr>
            <a:cxnSpLocks/>
          </p:cNvCxnSpPr>
          <p:nvPr/>
        </p:nvCxnSpPr>
        <p:spPr>
          <a:xfrm flipH="1" flipV="1">
            <a:off x="7091913" y="3041032"/>
            <a:ext cx="773262" cy="48065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17" name="Picture 16" descr="Icon&#10;&#10;Description automatically generated">
            <a:extLst>
              <a:ext uri="{FF2B5EF4-FFF2-40B4-BE49-F238E27FC236}">
                <a16:creationId xmlns:a16="http://schemas.microsoft.com/office/drawing/2014/main" id="{F857440D-08F0-EABC-C8DD-20960AA2E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1573" y="1666182"/>
            <a:ext cx="789886" cy="789886"/>
          </a:xfrm>
          <a:prstGeom prst="rect">
            <a:avLst/>
          </a:prstGeom>
        </p:spPr>
      </p:pic>
      <p:cxnSp>
        <p:nvCxnSpPr>
          <p:cNvPr id="20" name="Straight Arrow Connector 19">
            <a:extLst>
              <a:ext uri="{FF2B5EF4-FFF2-40B4-BE49-F238E27FC236}">
                <a16:creationId xmlns:a16="http://schemas.microsoft.com/office/drawing/2014/main" id="{29609E87-5969-BE3E-1144-1F525973601B}"/>
              </a:ext>
              <a:ext uri="{C183D7F6-B498-43B3-948B-1728B52AA6E4}">
                <adec:decorative xmlns:adec="http://schemas.microsoft.com/office/drawing/2017/decorative" val="1"/>
              </a:ext>
            </a:extLst>
          </p:cNvPr>
          <p:cNvCxnSpPr>
            <a:cxnSpLocks/>
          </p:cNvCxnSpPr>
          <p:nvPr/>
        </p:nvCxnSpPr>
        <p:spPr>
          <a:xfrm>
            <a:off x="4767212" y="4969733"/>
            <a:ext cx="978140" cy="685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42610187-681B-4FBB-FD43-0DC9C4F074CF}"/>
              </a:ext>
              <a:ext uri="{C183D7F6-B498-43B3-948B-1728B52AA6E4}">
                <adec:decorative xmlns:adec="http://schemas.microsoft.com/office/drawing/2017/decorative" val="1"/>
              </a:ext>
            </a:extLst>
          </p:cNvPr>
          <p:cNvSpPr/>
          <p:nvPr/>
        </p:nvSpPr>
        <p:spPr>
          <a:xfrm>
            <a:off x="8108125" y="2762787"/>
            <a:ext cx="2559131" cy="1969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D05D846-FD95-DF8B-F378-C7BB00F8F070}"/>
              </a:ext>
            </a:extLst>
          </p:cNvPr>
          <p:cNvSpPr txBox="1"/>
          <p:nvPr/>
        </p:nvSpPr>
        <p:spPr>
          <a:xfrm>
            <a:off x="8810663" y="2292486"/>
            <a:ext cx="1154054" cy="22892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PDF OCR pipeline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6CE94E24-8D9D-7D1D-F2AE-0B137B9EEA9B}"/>
              </a:ext>
            </a:extLst>
          </p:cNvPr>
          <p:cNvSpPr txBox="1"/>
          <p:nvPr/>
        </p:nvSpPr>
        <p:spPr>
          <a:xfrm>
            <a:off x="5745352" y="2469101"/>
            <a:ext cx="1408596"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Azure Cognitive Search</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6" name="2F358329-2C19-4FBA-B51C-51CE75BE790F" descr="openai logo">
            <a:extLst>
              <a:ext uri="{FF2B5EF4-FFF2-40B4-BE49-F238E27FC236}">
                <a16:creationId xmlns:a16="http://schemas.microsoft.com/office/drawing/2014/main" id="{ECE05561-7BC0-7419-F1C8-C0B1DDC0145A}"/>
              </a:ext>
            </a:extLst>
          </p:cNvPr>
          <p:cNvPicPr>
            <a:picLocks noChangeAspect="1" noChangeArrowheads="1"/>
          </p:cNvPicPr>
          <p:nvPr/>
        </p:nvPicPr>
        <p:blipFill rotWithShape="1">
          <a:blip r:embed="rId4">
            <a:extLst>
              <a:ext uri="{96DAC541-7B7A-43D3-8B79-37D633B846F1}">
                <asvg:svgBlip xmlns:asvg="http://schemas.microsoft.com/office/drawing/2016/SVG/main" r:embed="rId5"/>
              </a:ext>
            </a:extLst>
          </a:blip>
          <a:srcRect l="-7183" r="-3331"/>
          <a:stretch/>
        </p:blipFill>
        <p:spPr bwMode="auto">
          <a:xfrm>
            <a:off x="6233518" y="5191818"/>
            <a:ext cx="508979" cy="46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679F5008-DB10-F3C3-9E67-70B8D66D9563}"/>
              </a:ext>
            </a:extLst>
          </p:cNvPr>
          <p:cNvSpPr txBox="1"/>
          <p:nvPr/>
        </p:nvSpPr>
        <p:spPr>
          <a:xfrm>
            <a:off x="5889629" y="5714519"/>
            <a:ext cx="1196755"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Azure OpenAI Service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Graphic 28" descr="Form Recognizer graphic">
            <a:extLst>
              <a:ext uri="{FF2B5EF4-FFF2-40B4-BE49-F238E27FC236}">
                <a16:creationId xmlns:a16="http://schemas.microsoft.com/office/drawing/2014/main" id="{CBC24FAA-9D10-F5E6-DFE1-4F46C1037B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6018" y="3366913"/>
            <a:ext cx="585466" cy="585466"/>
          </a:xfrm>
          <a:prstGeom prst="rect">
            <a:avLst/>
          </a:prstGeom>
        </p:spPr>
      </p:pic>
      <p:sp>
        <p:nvSpPr>
          <p:cNvPr id="30" name="TextBox 29">
            <a:extLst>
              <a:ext uri="{FF2B5EF4-FFF2-40B4-BE49-F238E27FC236}">
                <a16:creationId xmlns:a16="http://schemas.microsoft.com/office/drawing/2014/main" id="{7A739698-AD89-5C08-3FC6-E11636B04465}"/>
              </a:ext>
            </a:extLst>
          </p:cNvPr>
          <p:cNvSpPr txBox="1"/>
          <p:nvPr/>
        </p:nvSpPr>
        <p:spPr>
          <a:xfrm>
            <a:off x="9610974" y="4086838"/>
            <a:ext cx="1083243" cy="46166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Azure Form Recognizer</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6" name="Graphic 35" descr="Graphic of documents">
            <a:extLst>
              <a:ext uri="{FF2B5EF4-FFF2-40B4-BE49-F238E27FC236}">
                <a16:creationId xmlns:a16="http://schemas.microsoft.com/office/drawing/2014/main" id="{1E190FE1-0502-9008-AE70-707F7278DDA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54548" y="3391665"/>
            <a:ext cx="585466" cy="585466"/>
          </a:xfrm>
          <a:prstGeom prst="rect">
            <a:avLst/>
          </a:prstGeom>
        </p:spPr>
      </p:pic>
      <p:sp>
        <p:nvSpPr>
          <p:cNvPr id="37" name="TextBox 36">
            <a:extLst>
              <a:ext uri="{FF2B5EF4-FFF2-40B4-BE49-F238E27FC236}">
                <a16:creationId xmlns:a16="http://schemas.microsoft.com/office/drawing/2014/main" id="{473BBCFD-5499-3DAA-C14F-10AF690B6718}"/>
              </a:ext>
            </a:extLst>
          </p:cNvPr>
          <p:cNvSpPr txBox="1"/>
          <p:nvPr/>
        </p:nvSpPr>
        <p:spPr>
          <a:xfrm>
            <a:off x="8219122" y="4207085"/>
            <a:ext cx="984766" cy="228925"/>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FFFFFF"/>
                </a:solidFill>
                <a:effectLst/>
                <a:uLnTx/>
                <a:uFillTx/>
                <a:latin typeface="Segoe UI"/>
                <a:ea typeface="+mn-ea"/>
                <a:cs typeface="+mn-cs"/>
              </a:rPr>
              <a:t>Documents</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cxnSp>
        <p:nvCxnSpPr>
          <p:cNvPr id="38" name="Straight Arrow Connector 37">
            <a:extLst>
              <a:ext uri="{FF2B5EF4-FFF2-40B4-BE49-F238E27FC236}">
                <a16:creationId xmlns:a16="http://schemas.microsoft.com/office/drawing/2014/main" id="{268ECFD4-89E3-FE86-8BCF-20E7E5107B8B}"/>
              </a:ext>
              <a:ext uri="{C183D7F6-B498-43B3-948B-1728B52AA6E4}">
                <adec:decorative xmlns:adec="http://schemas.microsoft.com/office/drawing/2017/decorative" val="1"/>
              </a:ext>
            </a:extLst>
          </p:cNvPr>
          <p:cNvCxnSpPr>
            <a:cxnSpLocks/>
          </p:cNvCxnSpPr>
          <p:nvPr/>
        </p:nvCxnSpPr>
        <p:spPr>
          <a:xfrm flipV="1">
            <a:off x="4636285" y="2797260"/>
            <a:ext cx="985856" cy="6894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3" name="Picture 42" descr="A blue cube on a computer screen&#10;&#10;Description automatically generated with low confidence">
            <a:extLst>
              <a:ext uri="{FF2B5EF4-FFF2-40B4-BE49-F238E27FC236}">
                <a16:creationId xmlns:a16="http://schemas.microsoft.com/office/drawing/2014/main" id="{3AE90D17-FC6F-376C-0B1E-3466E2453CF9}"/>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822845" y="3578464"/>
            <a:ext cx="1497874" cy="786384"/>
          </a:xfrm>
          <a:prstGeom prst="rect">
            <a:avLst/>
          </a:prstGeom>
        </p:spPr>
      </p:pic>
      <p:pic>
        <p:nvPicPr>
          <p:cNvPr id="44" name="Picture 43" descr="A blue cube on a computer screen&#10;&#10;Description automatically generated with low confidence">
            <a:extLst>
              <a:ext uri="{FF2B5EF4-FFF2-40B4-BE49-F238E27FC236}">
                <a16:creationId xmlns:a16="http://schemas.microsoft.com/office/drawing/2014/main" id="{D91327BD-0828-C127-E86D-A550268643C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065795" y="3742731"/>
            <a:ext cx="1497874" cy="786384"/>
          </a:xfrm>
          <a:prstGeom prst="rect">
            <a:avLst/>
          </a:prstGeom>
        </p:spPr>
      </p:pic>
      <p:pic>
        <p:nvPicPr>
          <p:cNvPr id="45" name="Picture 44" descr="A blue cube on a computer screen&#10;&#10;Description automatically generated with low confidence">
            <a:extLst>
              <a:ext uri="{FF2B5EF4-FFF2-40B4-BE49-F238E27FC236}">
                <a16:creationId xmlns:a16="http://schemas.microsoft.com/office/drawing/2014/main" id="{405723B8-A331-C7D9-E0A4-7ABFD31576E1}"/>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269338" y="3977131"/>
            <a:ext cx="1497874" cy="786384"/>
          </a:xfrm>
          <a:prstGeom prst="rect">
            <a:avLst/>
          </a:prstGeom>
        </p:spPr>
      </p:pic>
      <p:sp>
        <p:nvSpPr>
          <p:cNvPr id="46" name="TextBox 45">
            <a:extLst>
              <a:ext uri="{FF2B5EF4-FFF2-40B4-BE49-F238E27FC236}">
                <a16:creationId xmlns:a16="http://schemas.microsoft.com/office/drawing/2014/main" id="{3C57A6C7-346C-6B94-EEC3-4BBFE4E472DD}"/>
              </a:ext>
            </a:extLst>
          </p:cNvPr>
          <p:cNvSpPr txBox="1"/>
          <p:nvPr/>
        </p:nvSpPr>
        <p:spPr>
          <a:xfrm>
            <a:off x="3313977" y="4969733"/>
            <a:ext cx="1408596"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App Server, Orchestrator</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1" name="Picture 50" descr="A picture containing text, screenshot, font, electric blue&#10;&#10;Description automatically generated">
            <a:extLst>
              <a:ext uri="{FF2B5EF4-FFF2-40B4-BE49-F238E27FC236}">
                <a16:creationId xmlns:a16="http://schemas.microsoft.com/office/drawing/2014/main" id="{B2CF489A-07B3-5017-4FF8-5DE619B8243B}"/>
              </a:ext>
            </a:extLst>
          </p:cNvPr>
          <p:cNvPicPr>
            <a:picLocks noChangeAspect="1"/>
          </p:cNvPicPr>
          <p:nvPr/>
        </p:nvPicPr>
        <p:blipFill rotWithShape="1">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55097" t="11668" r="38020" b="64500"/>
          <a:stretch/>
        </p:blipFill>
        <p:spPr>
          <a:xfrm>
            <a:off x="960469" y="3542858"/>
            <a:ext cx="839097" cy="1384335"/>
          </a:xfrm>
          <a:prstGeom prst="rect">
            <a:avLst/>
          </a:prstGeom>
        </p:spPr>
      </p:pic>
      <p:sp>
        <p:nvSpPr>
          <p:cNvPr id="52" name="TextBox 51">
            <a:extLst>
              <a:ext uri="{FF2B5EF4-FFF2-40B4-BE49-F238E27FC236}">
                <a16:creationId xmlns:a16="http://schemas.microsoft.com/office/drawing/2014/main" id="{5C0A6FFB-15FA-405C-4856-DE09775D265D}"/>
              </a:ext>
            </a:extLst>
          </p:cNvPr>
          <p:cNvSpPr txBox="1"/>
          <p:nvPr/>
        </p:nvSpPr>
        <p:spPr>
          <a:xfrm>
            <a:off x="960468" y="5011754"/>
            <a:ext cx="839097"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App UX</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3" name="Straight Arrow Connector 52">
            <a:extLst>
              <a:ext uri="{FF2B5EF4-FFF2-40B4-BE49-F238E27FC236}">
                <a16:creationId xmlns:a16="http://schemas.microsoft.com/office/drawing/2014/main" id="{67D8B893-70AF-E130-038A-B6592A628DBA}"/>
              </a:ext>
              <a:ext uri="{C183D7F6-B498-43B3-948B-1728B52AA6E4}">
                <adec:decorative xmlns:adec="http://schemas.microsoft.com/office/drawing/2017/decorative" val="1"/>
              </a:ext>
            </a:extLst>
          </p:cNvPr>
          <p:cNvCxnSpPr>
            <a:cxnSpLocks/>
          </p:cNvCxnSpPr>
          <p:nvPr/>
        </p:nvCxnSpPr>
        <p:spPr>
          <a:xfrm>
            <a:off x="1969479" y="4364848"/>
            <a:ext cx="102597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60" name="Title 8">
            <a:extLst>
              <a:ext uri="{FF2B5EF4-FFF2-40B4-BE49-F238E27FC236}">
                <a16:creationId xmlns:a16="http://schemas.microsoft.com/office/drawing/2014/main" id="{B79C3F8D-DBF8-AC79-C7D7-D7CFDF48EFC6}"/>
              </a:ext>
            </a:extLst>
          </p:cNvPr>
          <p:cNvSpPr txBox="1">
            <a:spLocks/>
          </p:cNvSpPr>
          <p:nvPr/>
        </p:nvSpPr>
        <p:spPr>
          <a:xfrm>
            <a:off x="1415475" y="421367"/>
            <a:ext cx="9256502"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b="1">
                <a:ln>
                  <a:noFill/>
                </a:ln>
                <a:solidFill>
                  <a:srgbClr val="FFFFFF"/>
                </a:solidFill>
                <a:cs typeface="Segoe UI Semilight" panose="020B0402040204020203" pitchFamily="34" charset="0"/>
              </a:rPr>
              <a:t>Chat with your own data</a:t>
            </a:r>
            <a:endParaRPr lang="en-US" sz="3600"/>
          </a:p>
        </p:txBody>
      </p:sp>
      <p:sp>
        <p:nvSpPr>
          <p:cNvPr id="61" name="Content Placeholder 13">
            <a:extLst>
              <a:ext uri="{FF2B5EF4-FFF2-40B4-BE49-F238E27FC236}">
                <a16:creationId xmlns:a16="http://schemas.microsoft.com/office/drawing/2014/main" id="{0C354B1D-5FFB-F754-C842-C411B92E3A6B}"/>
              </a:ext>
            </a:extLst>
          </p:cNvPr>
          <p:cNvSpPr txBox="1">
            <a:spLocks/>
          </p:cNvSpPr>
          <p:nvPr/>
        </p:nvSpPr>
        <p:spPr>
          <a:xfrm>
            <a:off x="2470350" y="920920"/>
            <a:ext cx="7260754" cy="498598"/>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spc="-50">
                <a:ln w="3175">
                  <a:noFill/>
                </a:ln>
                <a:solidFill>
                  <a:srgbClr val="FFFFFF"/>
                </a:solidFill>
              </a:rPr>
              <a:t>Using </a:t>
            </a:r>
            <a:r>
              <a:rPr lang="en-US" sz="2000" spc="-50" err="1">
                <a:ln w="3175">
                  <a:noFill/>
                </a:ln>
                <a:solidFill>
                  <a:srgbClr val="FFFFFF"/>
                </a:solidFill>
              </a:rPr>
              <a:t>ChatGPT</a:t>
            </a:r>
            <a:r>
              <a:rPr lang="en-US" sz="2000" spc="-50">
                <a:ln w="3175">
                  <a:noFill/>
                </a:ln>
                <a:solidFill>
                  <a:srgbClr val="FFFFFF"/>
                </a:solidFill>
              </a:rPr>
              <a:t> and Azure Search</a:t>
            </a:r>
            <a:endParaRPr lang="en-US" sz="3200"/>
          </a:p>
        </p:txBody>
      </p:sp>
    </p:spTree>
    <p:extLst>
      <p:ext uri="{BB962C8B-B14F-4D97-AF65-F5344CB8AC3E}">
        <p14:creationId xmlns:p14="http://schemas.microsoft.com/office/powerpoint/2010/main" val="42258126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hatWithYourDataDemo">
            <a:hlinkClick r:id="" action="ppaction://media"/>
            <a:extLst>
              <a:ext uri="{FF2B5EF4-FFF2-40B4-BE49-F238E27FC236}">
                <a16:creationId xmlns:a16="http://schemas.microsoft.com/office/drawing/2014/main" id="{F4B7ECC4-791F-AD9F-638D-D1618869302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582299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90" y="2449239"/>
            <a:ext cx="5869216" cy="1107996"/>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Using AI responsibly:</a:t>
            </a:r>
            <a:br>
              <a:rPr lang="en-US" sz="3600">
                <a:gradFill flip="none" rotWithShape="1">
                  <a:gsLst>
                    <a:gs pos="100000">
                      <a:srgbClr val="CD98D0"/>
                    </a:gs>
                    <a:gs pos="0">
                      <a:srgbClr val="8DC8E8"/>
                    </a:gs>
                  </a:gsLst>
                  <a:lin ang="2700000" scaled="1"/>
                  <a:tileRect/>
                </a:gradFill>
                <a:latin typeface="Segoe UI Semibold"/>
                <a:cs typeface="Segoe UI"/>
              </a:rPr>
            </a:br>
            <a:r>
              <a:rPr lang="en-US" sz="3600">
                <a:gradFill flip="none" rotWithShape="1">
                  <a:gsLst>
                    <a:gs pos="100000">
                      <a:srgbClr val="CD98D0"/>
                    </a:gs>
                    <a:gs pos="0">
                      <a:srgbClr val="8DC8E8"/>
                    </a:gs>
                  </a:gsLst>
                  <a:lin ang="2700000" scaled="1"/>
                  <a:tileRect/>
                </a:gradFill>
                <a:latin typeface="Segoe UI Semibold"/>
                <a:cs typeface="Segoe UI"/>
              </a:rPr>
              <a:t>social implications</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1347623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303" name="2F358329-2C19-4FBA-B51C-51CE75BE790F" descr="OpenAI">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
        <p:nvSpPr>
          <p:cNvPr id="6" name="Rectangle 5">
            <a:extLst>
              <a:ext uri="{FF2B5EF4-FFF2-40B4-BE49-F238E27FC236}">
                <a16:creationId xmlns:a16="http://schemas.microsoft.com/office/drawing/2014/main" id="{FE9928B4-0FDF-5449-0491-F1081ACE487A}"/>
              </a:ext>
            </a:extLst>
          </p:cNvPr>
          <p:cNvSpPr/>
          <p:nvPr/>
        </p:nvSpPr>
        <p:spPr bwMode="auto">
          <a:xfrm>
            <a:off x="8995649" y="4423725"/>
            <a:ext cx="1431405" cy="833349"/>
          </a:xfrm>
          <a:prstGeom prst="rect">
            <a:avLst/>
          </a:pr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D7385140-90D0-ACB0-83F4-275F6D69C55F}"/>
              </a:ext>
            </a:extLst>
          </p:cNvPr>
          <p:cNvSpPr/>
          <p:nvPr/>
        </p:nvSpPr>
        <p:spPr bwMode="auto">
          <a:xfrm>
            <a:off x="2968411" y="2197021"/>
            <a:ext cx="7458643" cy="833349"/>
          </a:xfrm>
          <a:prstGeom prst="rect">
            <a:avLst/>
          </a:pr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1BA95EF-4CE3-B767-794D-F9613675812E}"/>
              </a:ext>
            </a:extLst>
          </p:cNvPr>
          <p:cNvSpPr/>
          <p:nvPr/>
        </p:nvSpPr>
        <p:spPr bwMode="auto">
          <a:xfrm>
            <a:off x="2955703" y="1077070"/>
            <a:ext cx="7458643" cy="833349"/>
          </a:xfrm>
          <a:prstGeom prst="rect">
            <a:avLst/>
          </a:prstGeom>
          <a:solidFill>
            <a:srgbClr val="191919"/>
          </a:solidFill>
          <a:ln>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429209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Do not humanize AI!</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 name="TextBox 1">
            <a:extLst>
              <a:ext uri="{FF2B5EF4-FFF2-40B4-BE49-F238E27FC236}">
                <a16:creationId xmlns:a16="http://schemas.microsoft.com/office/drawing/2014/main" id="{F8564A8A-B6F9-AEDC-4C66-C699432B2940}"/>
              </a:ext>
            </a:extLst>
          </p:cNvPr>
          <p:cNvSpPr txBox="1"/>
          <p:nvPr/>
        </p:nvSpPr>
        <p:spPr>
          <a:xfrm>
            <a:off x="506971" y="5471430"/>
            <a:ext cx="7207102" cy="1538883"/>
          </a:xfrm>
          <a:prstGeom prst="rect">
            <a:avLst/>
          </a:prstGeom>
          <a:noFill/>
        </p:spPr>
        <p:txBody>
          <a:bodyPr wrap="square" lIns="0" tIns="0" rIns="0" bIns="0" rtlCol="0">
            <a:spAutoFit/>
          </a:bodyPr>
          <a:lstStyle/>
          <a:p>
            <a:pPr algn="l"/>
            <a:endParaRPr lang="en-US" sz="3600">
              <a:gradFill>
                <a:gsLst>
                  <a:gs pos="2917">
                    <a:schemeClr val="tx1"/>
                  </a:gs>
                  <a:gs pos="30000">
                    <a:schemeClr val="tx1"/>
                  </a:gs>
                </a:gsLst>
                <a:lin ang="5400000" scaled="0"/>
              </a:gradFill>
            </a:endParaRPr>
          </a:p>
          <a:p>
            <a:r>
              <a:rPr lang="en-US" sz="2800">
                <a:gradFill>
                  <a:gsLst>
                    <a:gs pos="2917">
                      <a:schemeClr val="tx1"/>
                    </a:gs>
                    <a:gs pos="30000">
                      <a:schemeClr val="tx1"/>
                    </a:gs>
                  </a:gsLst>
                  <a:lin ang="5400000" scaled="0"/>
                </a:gradFill>
              </a:rPr>
              <a:t>Always ensure to use AI output </a:t>
            </a:r>
            <a:r>
              <a:rPr lang="en-US" sz="2800" b="1">
                <a:gradFill>
                  <a:gsLst>
                    <a:gs pos="2917">
                      <a:schemeClr val="tx1"/>
                    </a:gs>
                    <a:gs pos="30000">
                      <a:schemeClr val="tx1"/>
                    </a:gs>
                  </a:gsLst>
                  <a:lin ang="5400000" scaled="0"/>
                </a:gradFill>
              </a:rPr>
              <a:t>responsibly</a:t>
            </a:r>
            <a:r>
              <a:rPr lang="en-US" sz="2800">
                <a:gradFill>
                  <a:gsLst>
                    <a:gs pos="2917">
                      <a:schemeClr val="tx1"/>
                    </a:gs>
                    <a:gs pos="30000">
                      <a:schemeClr val="tx1"/>
                    </a:gs>
                  </a:gsLst>
                  <a:lin ang="5400000" scaled="0"/>
                </a:gradFill>
              </a:rPr>
              <a:t>.</a:t>
            </a:r>
          </a:p>
          <a:p>
            <a:pPr algn="l"/>
            <a:endParaRPr lang="en-US" sz="3600">
              <a:gradFill>
                <a:gsLst>
                  <a:gs pos="2917">
                    <a:schemeClr val="tx1"/>
                  </a:gs>
                  <a:gs pos="30000">
                    <a:schemeClr val="tx1"/>
                  </a:gs>
                </a:gsLst>
                <a:lin ang="5400000" scaled="0"/>
              </a:gradFill>
            </a:endParaRPr>
          </a:p>
        </p:txBody>
      </p:sp>
      <p:pic>
        <p:nvPicPr>
          <p:cNvPr id="4" name="Picture 3" descr="A pair of black headphones&#10;&#10;Description automatically generated with low confidence">
            <a:extLst>
              <a:ext uri="{FF2B5EF4-FFF2-40B4-BE49-F238E27FC236}">
                <a16:creationId xmlns:a16="http://schemas.microsoft.com/office/drawing/2014/main" id="{7F179838-AF5A-7370-51B1-72550537E6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1502" y="962584"/>
            <a:ext cx="3424222" cy="3424222"/>
          </a:xfrm>
          <a:prstGeom prst="flowChartConnector">
            <a:avLst/>
          </a:prstGeom>
        </p:spPr>
      </p:pic>
      <p:sp>
        <p:nvSpPr>
          <p:cNvPr id="5" name="TextBox 4">
            <a:extLst>
              <a:ext uri="{FF2B5EF4-FFF2-40B4-BE49-F238E27FC236}">
                <a16:creationId xmlns:a16="http://schemas.microsoft.com/office/drawing/2014/main" id="{F9D59427-E0D0-C668-F4FC-0293A18A5E37}"/>
              </a:ext>
            </a:extLst>
          </p:cNvPr>
          <p:cNvSpPr txBox="1"/>
          <p:nvPr/>
        </p:nvSpPr>
        <p:spPr>
          <a:xfrm>
            <a:off x="8848121" y="4555392"/>
            <a:ext cx="2877032" cy="246221"/>
          </a:xfrm>
          <a:prstGeom prst="rect">
            <a:avLst/>
          </a:prstGeom>
          <a:noFill/>
        </p:spPr>
        <p:txBody>
          <a:bodyPr wrap="square" lIns="0" tIns="0" rIns="0" bIns="0" rtlCol="0">
            <a:spAutoFit/>
          </a:bodyPr>
          <a:lstStyle/>
          <a:p>
            <a:pPr algn="ctr"/>
            <a:r>
              <a:rPr lang="en-US" sz="1600" i="1">
                <a:solidFill>
                  <a:schemeClr val="accent6"/>
                </a:solidFill>
              </a:rPr>
              <a:t>Image created by DALL E2</a:t>
            </a:r>
          </a:p>
        </p:txBody>
      </p:sp>
      <p:sp>
        <p:nvSpPr>
          <p:cNvPr id="3" name="TextBox 2">
            <a:extLst>
              <a:ext uri="{FF2B5EF4-FFF2-40B4-BE49-F238E27FC236}">
                <a16:creationId xmlns:a16="http://schemas.microsoft.com/office/drawing/2014/main" id="{CCA467FF-0C8B-03E6-07EF-D63B9449FC94}"/>
              </a:ext>
            </a:extLst>
          </p:cNvPr>
          <p:cNvSpPr txBox="1"/>
          <p:nvPr/>
        </p:nvSpPr>
        <p:spPr>
          <a:xfrm>
            <a:off x="599651" y="1181695"/>
            <a:ext cx="3219995" cy="3070521"/>
          </a:xfrm>
          <a:prstGeom prst="rect">
            <a:avLst/>
          </a:prstGeom>
          <a:noFill/>
        </p:spPr>
        <p:txBody>
          <a:bodyPr wrap="square" lIns="0" tIns="0" rIns="0" bIns="0" rtlCol="0">
            <a:spAutoFit/>
          </a:bodyPr>
          <a:lstStyle/>
          <a:p>
            <a:pPr>
              <a:lnSpc>
                <a:spcPct val="150000"/>
              </a:lnSpc>
            </a:pPr>
            <a:r>
              <a:rPr lang="en-US" sz="3200">
                <a:gradFill>
                  <a:gsLst>
                    <a:gs pos="2917">
                      <a:schemeClr val="tx1"/>
                    </a:gs>
                    <a:gs pos="30000">
                      <a:schemeClr val="tx1"/>
                    </a:gs>
                  </a:gsLst>
                  <a:lin ang="5400000" scaled="0"/>
                </a:gradFill>
              </a:rPr>
              <a:t>Generative AI </a:t>
            </a:r>
          </a:p>
          <a:p>
            <a:pPr>
              <a:lnSpc>
                <a:spcPct val="150000"/>
              </a:lnSpc>
            </a:pPr>
            <a:r>
              <a:rPr lang="en-US" sz="3200" b="1">
                <a:gradFill>
                  <a:gsLst>
                    <a:gs pos="2917">
                      <a:schemeClr val="tx1"/>
                    </a:gs>
                    <a:gs pos="30000">
                      <a:schemeClr val="tx1"/>
                    </a:gs>
                  </a:gsLst>
                  <a:lin ang="5400000" scaled="0"/>
                </a:gradFill>
              </a:rPr>
              <a:t>is not:</a:t>
            </a:r>
          </a:p>
          <a:p>
            <a:pPr marL="457200" indent="-457200">
              <a:lnSpc>
                <a:spcPct val="150000"/>
              </a:lnSpc>
              <a:buFont typeface="Courier New" panose="02070309020205020404" pitchFamily="49" charset="0"/>
              <a:buChar char="o"/>
            </a:pPr>
            <a:r>
              <a:rPr lang="en-US" sz="2400" b="1">
                <a:gradFill>
                  <a:gsLst>
                    <a:gs pos="2917">
                      <a:schemeClr val="tx1"/>
                    </a:gs>
                    <a:gs pos="30000">
                      <a:schemeClr val="tx1"/>
                    </a:gs>
                  </a:gsLst>
                  <a:lin ang="5400000" scaled="0"/>
                </a:gradFill>
              </a:rPr>
              <a:t>Intelligent</a:t>
            </a:r>
          </a:p>
          <a:p>
            <a:pPr marL="457200" indent="-457200">
              <a:lnSpc>
                <a:spcPct val="150000"/>
              </a:lnSpc>
              <a:buFont typeface="Courier New" panose="02070309020205020404" pitchFamily="49" charset="0"/>
              <a:buChar char="o"/>
            </a:pPr>
            <a:r>
              <a:rPr lang="en-US" sz="2400" b="1">
                <a:gradFill>
                  <a:gsLst>
                    <a:gs pos="2917">
                      <a:schemeClr val="tx1"/>
                    </a:gs>
                    <a:gs pos="30000">
                      <a:schemeClr val="tx1"/>
                    </a:gs>
                  </a:gsLst>
                  <a:lin ang="5400000" scaled="0"/>
                </a:gradFill>
              </a:rPr>
              <a:t>Deterministic</a:t>
            </a:r>
          </a:p>
          <a:p>
            <a:pPr marL="457200" indent="-457200">
              <a:lnSpc>
                <a:spcPct val="150000"/>
              </a:lnSpc>
              <a:buFont typeface="Courier New" panose="02070309020205020404" pitchFamily="49" charset="0"/>
              <a:buChar char="o"/>
            </a:pPr>
            <a:r>
              <a:rPr lang="en-US" sz="2400" b="1">
                <a:gradFill>
                  <a:gsLst>
                    <a:gs pos="2917">
                      <a:schemeClr val="tx1"/>
                    </a:gs>
                    <a:gs pos="30000">
                      <a:schemeClr val="tx1"/>
                    </a:gs>
                  </a:gsLst>
                  <a:lin ang="5400000" scaled="0"/>
                </a:gradFill>
              </a:rPr>
              <a:t>Grounded</a:t>
            </a:r>
          </a:p>
        </p:txBody>
      </p:sp>
      <p:sp>
        <p:nvSpPr>
          <p:cNvPr id="8" name="TextBox 7">
            <a:extLst>
              <a:ext uri="{FF2B5EF4-FFF2-40B4-BE49-F238E27FC236}">
                <a16:creationId xmlns:a16="http://schemas.microsoft.com/office/drawing/2014/main" id="{6E281140-0CAF-6D6C-8042-253A5CD9D547}"/>
              </a:ext>
            </a:extLst>
          </p:cNvPr>
          <p:cNvSpPr txBox="1"/>
          <p:nvPr/>
        </p:nvSpPr>
        <p:spPr>
          <a:xfrm>
            <a:off x="3994561" y="1181695"/>
            <a:ext cx="4377795" cy="3728328"/>
          </a:xfrm>
          <a:prstGeom prst="rect">
            <a:avLst/>
          </a:prstGeom>
          <a:noFill/>
        </p:spPr>
        <p:txBody>
          <a:bodyPr wrap="square" lIns="0" tIns="0" rIns="0" bIns="0" rtlCol="0">
            <a:spAutoFit/>
          </a:bodyPr>
          <a:lstStyle/>
          <a:p>
            <a:pPr>
              <a:lnSpc>
                <a:spcPct val="150000"/>
              </a:lnSpc>
            </a:pPr>
            <a:r>
              <a:rPr lang="en-US" sz="3200">
                <a:gradFill>
                  <a:gsLst>
                    <a:gs pos="2917">
                      <a:schemeClr val="tx1"/>
                    </a:gs>
                    <a:gs pos="30000">
                      <a:schemeClr val="tx1"/>
                    </a:gs>
                  </a:gsLst>
                  <a:lin ang="5400000" scaled="0"/>
                </a:gradFill>
              </a:rPr>
              <a:t>Generative AI </a:t>
            </a:r>
          </a:p>
          <a:p>
            <a:pPr>
              <a:lnSpc>
                <a:spcPct val="150000"/>
              </a:lnSpc>
            </a:pPr>
            <a:r>
              <a:rPr lang="en-US" sz="3200" b="1">
                <a:gradFill>
                  <a:gsLst>
                    <a:gs pos="2917">
                      <a:schemeClr val="tx1"/>
                    </a:gs>
                    <a:gs pos="30000">
                      <a:schemeClr val="tx1"/>
                    </a:gs>
                  </a:gsLst>
                  <a:lin ang="5400000" scaled="0"/>
                </a:gradFill>
              </a:rPr>
              <a:t>can not:</a:t>
            </a:r>
          </a:p>
          <a:p>
            <a:pPr marL="457200" indent="-457200">
              <a:lnSpc>
                <a:spcPct val="150000"/>
              </a:lnSpc>
              <a:buFont typeface="Courier New" panose="02070309020205020404" pitchFamily="49" charset="0"/>
              <a:buChar char="o"/>
            </a:pPr>
            <a:r>
              <a:rPr lang="en-US" sz="2000" b="1">
                <a:gradFill>
                  <a:gsLst>
                    <a:gs pos="2917">
                      <a:schemeClr val="tx1"/>
                    </a:gs>
                    <a:gs pos="30000">
                      <a:schemeClr val="tx1"/>
                    </a:gs>
                  </a:gsLst>
                  <a:lin ang="5400000" scaled="0"/>
                </a:gradFill>
              </a:rPr>
              <a:t>Understand language or </a:t>
            </a:r>
            <a:r>
              <a:rPr lang="en-US" sz="2000" b="1" err="1">
                <a:gradFill>
                  <a:gsLst>
                    <a:gs pos="2917">
                      <a:schemeClr val="tx1"/>
                    </a:gs>
                    <a:gs pos="30000">
                      <a:schemeClr val="tx1"/>
                    </a:gs>
                  </a:gsLst>
                  <a:lin ang="5400000" scaled="0"/>
                </a:gradFill>
              </a:rPr>
              <a:t>maths</a:t>
            </a:r>
            <a:endParaRPr lang="en-US" sz="2000" b="1">
              <a:gradFill>
                <a:gsLst>
                  <a:gs pos="2917">
                    <a:schemeClr val="tx1"/>
                  </a:gs>
                  <a:gs pos="30000">
                    <a:schemeClr val="tx1"/>
                  </a:gs>
                </a:gsLst>
                <a:lin ang="5400000" scaled="0"/>
              </a:gradFill>
            </a:endParaRPr>
          </a:p>
          <a:p>
            <a:pPr marL="457200" indent="-457200">
              <a:lnSpc>
                <a:spcPct val="150000"/>
              </a:lnSpc>
              <a:buFont typeface="Courier New" panose="02070309020205020404" pitchFamily="49" charset="0"/>
              <a:buChar char="o"/>
            </a:pPr>
            <a:r>
              <a:rPr lang="en-US" sz="2000" b="1">
                <a:gradFill>
                  <a:gsLst>
                    <a:gs pos="2917">
                      <a:schemeClr val="tx1"/>
                    </a:gs>
                    <a:gs pos="30000">
                      <a:schemeClr val="tx1"/>
                    </a:gs>
                  </a:gsLst>
                  <a:lin ang="5400000" scaled="0"/>
                </a:gradFill>
              </a:rPr>
              <a:t>Understand manners or emotions</a:t>
            </a:r>
          </a:p>
          <a:p>
            <a:pPr marL="457200" indent="-457200">
              <a:lnSpc>
                <a:spcPct val="150000"/>
              </a:lnSpc>
              <a:buFont typeface="Courier New" panose="02070309020205020404" pitchFamily="49" charset="0"/>
              <a:buChar char="o"/>
            </a:pPr>
            <a:r>
              <a:rPr lang="en-US" sz="2000" b="1">
                <a:gradFill>
                  <a:gsLst>
                    <a:gs pos="2917">
                      <a:schemeClr val="tx1"/>
                    </a:gs>
                    <a:gs pos="30000">
                      <a:schemeClr val="tx1"/>
                    </a:gs>
                  </a:gsLst>
                  <a:lin ang="5400000" scaled="0"/>
                </a:gradFill>
              </a:rPr>
              <a:t>Know facts that are not in its training dataset</a:t>
            </a:r>
          </a:p>
        </p:txBody>
      </p:sp>
    </p:spTree>
    <p:extLst>
      <p:ext uri="{BB962C8B-B14F-4D97-AF65-F5344CB8AC3E}">
        <p14:creationId xmlns:p14="http://schemas.microsoft.com/office/powerpoint/2010/main" val="1155713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How to mitigate hallucinations</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9" name="Graphic 8" descr="Settings with solid fill">
            <a:extLst>
              <a:ext uri="{FF2B5EF4-FFF2-40B4-BE49-F238E27FC236}">
                <a16:creationId xmlns:a16="http://schemas.microsoft.com/office/drawing/2014/main" id="{3C88E18C-7742-D555-CE85-6FFB37CE3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08588" y="2014868"/>
            <a:ext cx="1828800" cy="1828800"/>
          </a:xfrm>
          <a:prstGeom prst="rect">
            <a:avLst/>
          </a:prstGeom>
        </p:spPr>
      </p:pic>
      <p:pic>
        <p:nvPicPr>
          <p:cNvPr id="11" name="Graphic 10" descr="Gears with solid fill">
            <a:extLst>
              <a:ext uri="{FF2B5EF4-FFF2-40B4-BE49-F238E27FC236}">
                <a16:creationId xmlns:a16="http://schemas.microsoft.com/office/drawing/2014/main" id="{EA897377-49A2-AF67-08F8-EB29079CED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7883" y="2107466"/>
            <a:ext cx="2034363" cy="2034363"/>
          </a:xfrm>
          <a:prstGeom prst="rect">
            <a:avLst/>
          </a:prstGeom>
        </p:spPr>
      </p:pic>
      <p:sp>
        <p:nvSpPr>
          <p:cNvPr id="13" name="TextBox 12">
            <a:extLst>
              <a:ext uri="{FF2B5EF4-FFF2-40B4-BE49-F238E27FC236}">
                <a16:creationId xmlns:a16="http://schemas.microsoft.com/office/drawing/2014/main" id="{ECE08DE1-B7F3-3E22-FED6-CBF485061D5C}"/>
              </a:ext>
            </a:extLst>
          </p:cNvPr>
          <p:cNvSpPr txBox="1"/>
          <p:nvPr/>
        </p:nvSpPr>
        <p:spPr>
          <a:xfrm>
            <a:off x="1095887" y="4285215"/>
            <a:ext cx="2583712" cy="738664"/>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Effective prompt engineering</a:t>
            </a:r>
          </a:p>
        </p:txBody>
      </p:sp>
      <p:sp>
        <p:nvSpPr>
          <p:cNvPr id="14" name="TextBox 13">
            <a:extLst>
              <a:ext uri="{FF2B5EF4-FFF2-40B4-BE49-F238E27FC236}">
                <a16:creationId xmlns:a16="http://schemas.microsoft.com/office/drawing/2014/main" id="{A5E84379-C404-BEF7-BE88-14C717288D54}"/>
              </a:ext>
            </a:extLst>
          </p:cNvPr>
          <p:cNvSpPr txBox="1"/>
          <p:nvPr/>
        </p:nvSpPr>
        <p:spPr>
          <a:xfrm>
            <a:off x="8147201" y="4250142"/>
            <a:ext cx="3219138" cy="147732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Tweak parameters (temperature/max length)</a:t>
            </a:r>
          </a:p>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Content filtering</a:t>
            </a:r>
          </a:p>
        </p:txBody>
      </p:sp>
      <p:pic>
        <p:nvPicPr>
          <p:cNvPr id="15" name="Graphic 14" descr="Books outline">
            <a:extLst>
              <a:ext uri="{FF2B5EF4-FFF2-40B4-BE49-F238E27FC236}">
                <a16:creationId xmlns:a16="http://schemas.microsoft.com/office/drawing/2014/main" id="{E5F3D14C-192B-7314-0C79-B871D8FB8C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56017" y="2107466"/>
            <a:ext cx="1828800" cy="1828800"/>
          </a:xfrm>
          <a:prstGeom prst="rect">
            <a:avLst/>
          </a:prstGeom>
        </p:spPr>
      </p:pic>
      <p:sp>
        <p:nvSpPr>
          <p:cNvPr id="16" name="TextBox 15">
            <a:extLst>
              <a:ext uri="{FF2B5EF4-FFF2-40B4-BE49-F238E27FC236}">
                <a16:creationId xmlns:a16="http://schemas.microsoft.com/office/drawing/2014/main" id="{C0AE3C71-7F0B-EE81-6925-9FE83D296B5D}"/>
              </a:ext>
            </a:extLst>
          </p:cNvPr>
          <p:cNvSpPr txBox="1"/>
          <p:nvPr/>
        </p:nvSpPr>
        <p:spPr>
          <a:xfrm>
            <a:off x="4804144" y="4391316"/>
            <a:ext cx="2583712" cy="1477328"/>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Provide validated data sources</a:t>
            </a:r>
          </a:p>
          <a:p>
            <a:pPr marL="342900" indent="-342900">
              <a:buFont typeface="Arial" panose="020B0604020202020204" pitchFamily="34" charset="0"/>
              <a:buChar char="•"/>
            </a:pPr>
            <a:r>
              <a:rPr lang="en-US" sz="2400">
                <a:gradFill>
                  <a:gsLst>
                    <a:gs pos="2917">
                      <a:schemeClr val="tx1"/>
                    </a:gs>
                    <a:gs pos="30000">
                      <a:schemeClr val="tx1"/>
                    </a:gs>
                  </a:gsLst>
                  <a:lin ang="5400000" scaled="0"/>
                </a:gradFill>
              </a:rPr>
              <a:t>Ask for citations </a:t>
            </a:r>
          </a:p>
        </p:txBody>
      </p:sp>
    </p:spTree>
    <p:extLst>
      <p:ext uri="{BB962C8B-B14F-4D97-AF65-F5344CB8AC3E}">
        <p14:creationId xmlns:p14="http://schemas.microsoft.com/office/powerpoint/2010/main" val="354054200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5348616-5741-F08B-1A8B-DCA02F936F4F}"/>
              </a:ext>
            </a:extLst>
          </p:cNvPr>
          <p:cNvSpPr>
            <a:spLocks noGrp="1"/>
          </p:cNvSpPr>
          <p:nvPr>
            <p:ph type="title" idx="4294967295"/>
          </p:nvPr>
        </p:nvSpPr>
        <p:spPr bwMode="auto">
          <a:xfrm>
            <a:off x="187167" y="176919"/>
            <a:ext cx="9503548"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D9AD0"/>
                    </a:gs>
                    <a:gs pos="100000">
                      <a:srgbClr val="8EC8E8"/>
                    </a:gs>
                  </a:gsLst>
                  <a:lin ang="10800000" scaled="1"/>
                  <a:tileRect/>
                </a:gradFill>
                <a:effectLst/>
                <a:uLnTx/>
                <a:uFillTx/>
                <a:latin typeface="+mj-lt"/>
                <a:ea typeface="+mn-ea"/>
                <a:cs typeface="Segoe UI" pitchFamily="34" charset="0"/>
              </a:rPr>
              <a:t>Azure OpenAI Service Learning </a:t>
            </a:r>
            <a:r>
              <a:rPr lang="en-US" sz="4000">
                <a:gradFill flip="none" rotWithShape="1">
                  <a:gsLst>
                    <a:gs pos="0">
                      <a:srgbClr val="CD9AD0"/>
                    </a:gs>
                    <a:gs pos="100000">
                      <a:srgbClr val="8EC8E8"/>
                    </a:gs>
                  </a:gsLst>
                  <a:lin ang="10800000" scaled="1"/>
                  <a:tileRect/>
                </a:gradFill>
              </a:rPr>
              <a:t>Guide</a:t>
            </a:r>
            <a:endParaRPr kumimoji="0" lang="en-US" sz="4000" b="0" i="0" u="none" strike="noStrike" kern="1200" cap="none" spc="-50" normalizeH="0" baseline="0" noProof="0">
              <a:ln w="3175">
                <a:noFill/>
              </a:ln>
              <a:gradFill flip="none" rotWithShape="1">
                <a:gsLst>
                  <a:gs pos="0">
                    <a:srgbClr val="CD9AD0"/>
                  </a:gs>
                  <a:gs pos="100000">
                    <a:srgbClr val="8EC8E8"/>
                  </a:gs>
                </a:gsLst>
                <a:lin ang="10800000" scaled="1"/>
                <a:tileRect/>
              </a:gradFill>
              <a:effectLst/>
              <a:uLnTx/>
              <a:uFillTx/>
              <a:latin typeface="+mj-lt"/>
              <a:ea typeface="+mn-ea"/>
              <a:cs typeface="Segoe UI" pitchFamily="34" charset="0"/>
            </a:endParaRPr>
          </a:p>
        </p:txBody>
      </p:sp>
      <p:cxnSp>
        <p:nvCxnSpPr>
          <p:cNvPr id="3" name="Straight Connector 2" descr="Timeline arrow">
            <a:extLst>
              <a:ext uri="{FF2B5EF4-FFF2-40B4-BE49-F238E27FC236}">
                <a16:creationId xmlns:a16="http://schemas.microsoft.com/office/drawing/2014/main" id="{B58C8962-6082-1A51-1C0E-7C9F42F1F3C4}"/>
              </a:ext>
            </a:extLst>
          </p:cNvPr>
          <p:cNvCxnSpPr>
            <a:cxnSpLocks/>
          </p:cNvCxnSpPr>
          <p:nvPr/>
        </p:nvCxnSpPr>
        <p:spPr>
          <a:xfrm>
            <a:off x="809456" y="3809358"/>
            <a:ext cx="10694988" cy="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descr="Line leading to bullet points">
            <a:extLst>
              <a:ext uri="{FF2B5EF4-FFF2-40B4-BE49-F238E27FC236}">
                <a16:creationId xmlns:a16="http://schemas.microsoft.com/office/drawing/2014/main" id="{5DB66662-00D1-4BD8-D889-79E6B18B9087}"/>
              </a:ext>
            </a:extLst>
          </p:cNvPr>
          <p:cNvCxnSpPr>
            <a:cxnSpLocks/>
          </p:cNvCxnSpPr>
          <p:nvPr/>
        </p:nvCxnSpPr>
        <p:spPr>
          <a:xfrm flipH="1" flipV="1">
            <a:off x="805487" y="1217152"/>
            <a:ext cx="9250" cy="2265114"/>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descr="Line leading to bullet points">
            <a:extLst>
              <a:ext uri="{FF2B5EF4-FFF2-40B4-BE49-F238E27FC236}">
                <a16:creationId xmlns:a16="http://schemas.microsoft.com/office/drawing/2014/main" id="{41BD8A90-FFD3-6E2A-0FBD-DF3A8BC9944A}"/>
              </a:ext>
            </a:extLst>
          </p:cNvPr>
          <p:cNvCxnSpPr>
            <a:cxnSpLocks/>
          </p:cNvCxnSpPr>
          <p:nvPr/>
        </p:nvCxnSpPr>
        <p:spPr>
          <a:xfrm flipV="1">
            <a:off x="3090578" y="4144377"/>
            <a:ext cx="0" cy="222422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descr="Line leading to bullet points">
            <a:extLst>
              <a:ext uri="{FF2B5EF4-FFF2-40B4-BE49-F238E27FC236}">
                <a16:creationId xmlns:a16="http://schemas.microsoft.com/office/drawing/2014/main" id="{AE91B93B-3966-19D5-7E00-7AAE1A06FCA1}"/>
              </a:ext>
            </a:extLst>
          </p:cNvPr>
          <p:cNvCxnSpPr>
            <a:cxnSpLocks/>
          </p:cNvCxnSpPr>
          <p:nvPr/>
        </p:nvCxnSpPr>
        <p:spPr>
          <a:xfrm flipV="1">
            <a:off x="5837875" y="1217152"/>
            <a:ext cx="0" cy="225074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FB3BC449-C11F-82FE-5E27-A6C84E5A652A}"/>
              </a:ext>
            </a:extLst>
          </p:cNvPr>
          <p:cNvCxnSpPr>
            <a:cxnSpLocks/>
          </p:cNvCxnSpPr>
          <p:nvPr/>
        </p:nvCxnSpPr>
        <p:spPr>
          <a:xfrm flipH="1" flipV="1">
            <a:off x="8536667" y="4117650"/>
            <a:ext cx="2094" cy="157955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descr="Line leading to bullet points">
            <a:extLst>
              <a:ext uri="{FF2B5EF4-FFF2-40B4-BE49-F238E27FC236}">
                <a16:creationId xmlns:a16="http://schemas.microsoft.com/office/drawing/2014/main" id="{E1EDA485-D569-0C1B-42A6-0C4FF888A968}"/>
              </a:ext>
            </a:extLst>
          </p:cNvPr>
          <p:cNvSpPr txBox="1"/>
          <p:nvPr/>
        </p:nvSpPr>
        <p:spPr>
          <a:xfrm>
            <a:off x="8582956" y="4666062"/>
            <a:ext cx="3623571" cy="1156664"/>
          </a:xfrm>
          <a:prstGeom prst="rect">
            <a:avLst/>
          </a:prstGeom>
          <a:noFill/>
        </p:spPr>
        <p:txBody>
          <a:bodyPr wrap="square" lIns="90000" tIns="46800" rIns="90000" bIns="46800" rtlCol="0" anchor="b">
            <a:spAutoFit/>
          </a:bodyPr>
          <a:lstStyle/>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600" b="0" i="0" u="none" strike="noStrike" kern="1200" cap="none" spc="0" normalizeH="0" baseline="0" noProof="0">
                <a:ln>
                  <a:noFill/>
                </a:ln>
                <a:effectLst/>
                <a:uLnTx/>
                <a:uFillTx/>
                <a:latin typeface="Segoe UI"/>
                <a:ea typeface="+mn-ea"/>
                <a:cs typeface="+mn-cs"/>
              </a:rPr>
              <a:t>See examples in the </a:t>
            </a:r>
            <a:r>
              <a:rPr kumimoji="0" lang="en-US" sz="1600" b="0" i="0" u="none" strike="noStrike" kern="1200" cap="none" spc="0" normalizeH="0" baseline="0" noProof="0">
                <a:ln>
                  <a:noFill/>
                </a:ln>
                <a:solidFill>
                  <a:srgbClr val="000000"/>
                </a:solidFill>
                <a:effectLst/>
                <a:uLnTx/>
                <a:uFillTx/>
                <a:latin typeface="Segoe UI"/>
                <a:ea typeface="+mn-ea"/>
                <a:cs typeface="+mn-cs"/>
                <a:hlinkClick r:id="rId3"/>
              </a:rPr>
              <a:t>Open AI Cookbook</a:t>
            </a:r>
            <a:endParaRPr kumimoji="0" lang="en-US" sz="1600" b="0" i="0" u="none" strike="noStrike" kern="1200" cap="none" spc="0" normalizeH="0" baseline="0" noProof="0">
              <a:ln>
                <a:noFill/>
              </a:ln>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600" b="0" i="0" u="none" strike="noStrike" kern="1200" cap="none" spc="0" normalizeH="0" baseline="0" noProof="0">
                <a:ln>
                  <a:noFill/>
                </a:ln>
                <a:effectLst/>
                <a:uLnTx/>
                <a:uFillTx/>
                <a:latin typeface="Segoe UI"/>
                <a:ea typeface="+mn-ea"/>
                <a:cs typeface="+mn-cs"/>
              </a:rPr>
              <a:t>Get </a:t>
            </a:r>
            <a:r>
              <a:rPr kumimoji="0" lang="en-US" sz="1600" b="0" i="0" u="none" strike="noStrike" kern="1200" cap="none" spc="0" normalizeH="0" baseline="0" noProof="0">
                <a:ln>
                  <a:noFill/>
                </a:ln>
                <a:solidFill>
                  <a:srgbClr val="000000"/>
                </a:solidFill>
                <a:effectLst/>
                <a:uLnTx/>
                <a:uFillTx/>
                <a:latin typeface="Segoe UI"/>
                <a:ea typeface="+mn-ea"/>
                <a:cs typeface="+mn-cs"/>
                <a:hlinkClick r:id="rId4"/>
              </a:rPr>
              <a:t>support and help</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2" name="Group 21" descr="Label 4 icon circle">
            <a:extLst>
              <a:ext uri="{FF2B5EF4-FFF2-40B4-BE49-F238E27FC236}">
                <a16:creationId xmlns:a16="http://schemas.microsoft.com/office/drawing/2014/main" id="{97945172-2385-B19E-E173-157331FBFBCD}"/>
              </a:ext>
            </a:extLst>
          </p:cNvPr>
          <p:cNvGrpSpPr/>
          <p:nvPr/>
        </p:nvGrpSpPr>
        <p:grpSpPr>
          <a:xfrm>
            <a:off x="8208824" y="3463490"/>
            <a:ext cx="659875" cy="659875"/>
            <a:chOff x="6240463" y="3560884"/>
            <a:chExt cx="659875" cy="659875"/>
          </a:xfrm>
        </p:grpSpPr>
        <p:grpSp>
          <p:nvGrpSpPr>
            <p:cNvPr id="23" name="Group 22" descr="Icon location">
              <a:extLst>
                <a:ext uri="{FF2B5EF4-FFF2-40B4-BE49-F238E27FC236}">
                  <a16:creationId xmlns:a16="http://schemas.microsoft.com/office/drawing/2014/main" id="{F5499942-9CBC-F292-2E3F-33DA49CB6373}"/>
                </a:ext>
              </a:extLst>
            </p:cNvPr>
            <p:cNvGrpSpPr/>
            <p:nvPr/>
          </p:nvGrpSpPr>
          <p:grpSpPr>
            <a:xfrm>
              <a:off x="6240463" y="3560884"/>
              <a:ext cx="659875" cy="659875"/>
              <a:chOff x="584200" y="3560884"/>
              <a:chExt cx="659875" cy="659875"/>
            </a:xfrm>
          </p:grpSpPr>
          <p:sp>
            <p:nvSpPr>
              <p:cNvPr id="25" name="Oval 24">
                <a:extLst>
                  <a:ext uri="{FF2B5EF4-FFF2-40B4-BE49-F238E27FC236}">
                    <a16:creationId xmlns:a16="http://schemas.microsoft.com/office/drawing/2014/main" id="{669F4F5A-97D8-DFB7-A29B-70594F23DB2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0B15786A-7ECE-06F8-48CD-B4417793A4E1}"/>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4" name="Brush" title="Icon of a paintbrush">
              <a:extLst>
                <a:ext uri="{FF2B5EF4-FFF2-40B4-BE49-F238E27FC236}">
                  <a16:creationId xmlns:a16="http://schemas.microsoft.com/office/drawing/2014/main" id="{A76D9CDB-2F29-2118-FCA8-6BD87D03641F}"/>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14A9FD5C-1214-7A5F-F9A4-280AD47A934E}"/>
              </a:ext>
            </a:extLst>
          </p:cNvPr>
          <p:cNvSpPr txBox="1"/>
          <p:nvPr/>
        </p:nvSpPr>
        <p:spPr>
          <a:xfrm>
            <a:off x="7971406" y="3120678"/>
            <a:ext cx="1130522" cy="276999"/>
          </a:xfrm>
          <a:prstGeom prst="rect">
            <a:avLst/>
          </a:prstGeom>
          <a:solidFill>
            <a:schemeClr val="bg1"/>
          </a:solidFill>
        </p:spPr>
        <p:txBody>
          <a:bodyPr wrap="square" lIns="0" tIns="0" rIns="0" bIns="0" rtlCol="0">
            <a:spAutoFit/>
          </a:bodyPr>
          <a:lstStyle/>
          <a:p>
            <a:pPr algn="ctr">
              <a:defRPr/>
            </a:pPr>
            <a:r>
              <a:rPr lang="en-US">
                <a:gradFill>
                  <a:gsLst>
                    <a:gs pos="0">
                      <a:srgbClr val="8EC8E8"/>
                    </a:gs>
                    <a:gs pos="100000">
                      <a:srgbClr val="CD9AD0"/>
                    </a:gs>
                  </a:gsLst>
                  <a:lin ang="2700000" scaled="1"/>
                </a:gradFill>
                <a:latin typeface="Segoe UI Semibold"/>
              </a:rPr>
              <a:t>Advanced</a:t>
            </a:r>
          </a:p>
        </p:txBody>
      </p:sp>
      <p:sp>
        <p:nvSpPr>
          <p:cNvPr id="28" name="TextBox 27">
            <a:extLst>
              <a:ext uri="{FF2B5EF4-FFF2-40B4-BE49-F238E27FC236}">
                <a16:creationId xmlns:a16="http://schemas.microsoft.com/office/drawing/2014/main" id="{217CC002-CC16-16E1-91AB-AC1BAC12B207}"/>
              </a:ext>
            </a:extLst>
          </p:cNvPr>
          <p:cNvSpPr txBox="1"/>
          <p:nvPr/>
        </p:nvSpPr>
        <p:spPr>
          <a:xfrm>
            <a:off x="5800481" y="1072834"/>
            <a:ext cx="5764043" cy="1525996"/>
          </a:xfrm>
          <a:prstGeom prst="rect">
            <a:avLst/>
          </a:prstGeom>
          <a:noFill/>
        </p:spPr>
        <p:txBody>
          <a:bodyPr wrap="square" lIns="90000" tIns="46800" rIns="90000" bIns="46800" rtlCol="0" anchor="t">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600" b="0" i="0" u="none" strike="noStrike" kern="1200" cap="none" spc="0" normalizeH="0" baseline="0" noProof="0">
                <a:ln>
                  <a:noFill/>
                </a:ln>
                <a:effectLst/>
                <a:uLnTx/>
                <a:uFillTx/>
                <a:latin typeface="Segoe UI"/>
                <a:ea typeface="+mn-ea"/>
                <a:cs typeface="+mn-cs"/>
              </a:rPr>
              <a:t>How your data is processed, used and stored in Azure </a:t>
            </a:r>
            <a:r>
              <a:rPr kumimoji="0" lang="en-US" sz="1600" b="0" i="0" u="none" strike="noStrike" kern="1200" cap="none" spc="0" normalizeH="0" baseline="0" noProof="0" err="1">
                <a:ln>
                  <a:noFill/>
                </a:ln>
                <a:effectLst/>
                <a:uLnTx/>
                <a:uFillTx/>
                <a:latin typeface="Segoe UI"/>
                <a:ea typeface="+mn-ea"/>
                <a:cs typeface="+mn-cs"/>
              </a:rPr>
              <a:t>OpenAI</a:t>
            </a:r>
            <a:r>
              <a:rPr kumimoji="0" lang="en-US" sz="1600" b="0" i="0" u="none" strike="noStrike" kern="1200" cap="none" spc="0" normalizeH="0" baseline="0" noProof="0">
                <a:ln>
                  <a:noFill/>
                </a:ln>
                <a:effectLst/>
                <a:uLnTx/>
                <a:uFillTx/>
                <a:latin typeface="Segoe UI"/>
                <a:ea typeface="+mn-ea"/>
                <a:cs typeface="+mn-cs"/>
              </a:rPr>
              <a:t>: </a:t>
            </a:r>
            <a:r>
              <a:rPr kumimoji="0" lang="en-US" sz="1600" b="0" i="0" u="none" strike="noStrike" kern="1200" cap="none" spc="0" normalizeH="0" baseline="0" noProof="0">
                <a:ln>
                  <a:noFill/>
                </a:ln>
                <a:solidFill>
                  <a:srgbClr val="000000"/>
                </a:solidFill>
                <a:effectLst/>
                <a:uLnTx/>
                <a:uFillTx/>
                <a:latin typeface="Segoe UI"/>
                <a:ea typeface="+mn-ea"/>
                <a:cs typeface="+mn-cs"/>
                <a:hlinkClick r:id="rId5"/>
              </a:rPr>
              <a:t>Data, privacy and security</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lang="en-US" sz="1600">
                <a:latin typeface="Segoe UI"/>
              </a:rPr>
              <a:t>Review the </a:t>
            </a:r>
            <a:r>
              <a:rPr lang="en-US" sz="1600">
                <a:latin typeface="Segoe UI"/>
                <a:hlinkClick r:id="rId6"/>
              </a:rPr>
              <a:t>Enterprise Data with </a:t>
            </a:r>
            <a:r>
              <a:rPr lang="en-US" sz="1600" err="1">
                <a:latin typeface="Segoe UI"/>
                <a:hlinkClick r:id="rId6"/>
              </a:rPr>
              <a:t>ChatGPT</a:t>
            </a:r>
            <a:r>
              <a:rPr lang="en-US" sz="1600">
                <a:latin typeface="Segoe UI"/>
                <a:hlinkClick r:id="rId6"/>
              </a:rPr>
              <a:t> </a:t>
            </a:r>
            <a:r>
              <a:rPr lang="en-US" sz="1600">
                <a:latin typeface="Segoe UI"/>
              </a:rPr>
              <a:t>tech blog, and work through the accompanying </a:t>
            </a:r>
            <a:r>
              <a:rPr lang="en-US" sz="1600">
                <a:latin typeface="Segoe UI"/>
                <a:hlinkClick r:id="rId7"/>
              </a:rPr>
              <a:t>GitHub repository</a:t>
            </a:r>
            <a:r>
              <a:rPr lang="en-US" sz="1600">
                <a:latin typeface="Segoe UI"/>
              </a:rPr>
              <a:t>.</a:t>
            </a:r>
          </a:p>
        </p:txBody>
      </p:sp>
      <p:grpSp>
        <p:nvGrpSpPr>
          <p:cNvPr id="29" name="Group 28" descr="Label 3 icon circle">
            <a:extLst>
              <a:ext uri="{FF2B5EF4-FFF2-40B4-BE49-F238E27FC236}">
                <a16:creationId xmlns:a16="http://schemas.microsoft.com/office/drawing/2014/main" id="{1C91C944-E115-002F-7011-F952D1575AE0}"/>
              </a:ext>
            </a:extLst>
          </p:cNvPr>
          <p:cNvGrpSpPr/>
          <p:nvPr/>
        </p:nvGrpSpPr>
        <p:grpSpPr>
          <a:xfrm>
            <a:off x="5493516" y="3466305"/>
            <a:ext cx="659875" cy="659875"/>
            <a:chOff x="4358213" y="3560884"/>
            <a:chExt cx="659875" cy="659875"/>
          </a:xfrm>
        </p:grpSpPr>
        <p:grpSp>
          <p:nvGrpSpPr>
            <p:cNvPr id="30" name="Group 29" descr="Icon location">
              <a:extLst>
                <a:ext uri="{FF2B5EF4-FFF2-40B4-BE49-F238E27FC236}">
                  <a16:creationId xmlns:a16="http://schemas.microsoft.com/office/drawing/2014/main" id="{E9F17BF5-E635-B5D3-F206-C6FD79501510}"/>
                </a:ext>
              </a:extLst>
            </p:cNvPr>
            <p:cNvGrpSpPr/>
            <p:nvPr/>
          </p:nvGrpSpPr>
          <p:grpSpPr>
            <a:xfrm>
              <a:off x="4358213" y="3560884"/>
              <a:ext cx="659875" cy="659875"/>
              <a:chOff x="584200" y="3560884"/>
              <a:chExt cx="659875" cy="659875"/>
            </a:xfrm>
          </p:grpSpPr>
          <p:sp>
            <p:nvSpPr>
              <p:cNvPr id="32" name="Oval 31">
                <a:extLst>
                  <a:ext uri="{FF2B5EF4-FFF2-40B4-BE49-F238E27FC236}">
                    <a16:creationId xmlns:a16="http://schemas.microsoft.com/office/drawing/2014/main" id="{A37173DA-4823-9EEE-BD05-76679DAAACA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3" name="Oval 32">
                <a:extLst>
                  <a:ext uri="{FF2B5EF4-FFF2-40B4-BE49-F238E27FC236}">
                    <a16:creationId xmlns:a16="http://schemas.microsoft.com/office/drawing/2014/main" id="{E23D14F3-A5A9-786F-172C-9D9D5894174F}"/>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1" name="Relationship_F003" title="Icon of three boxes connected by lines">
              <a:extLst>
                <a:ext uri="{FF2B5EF4-FFF2-40B4-BE49-F238E27FC236}">
                  <a16:creationId xmlns:a16="http://schemas.microsoft.com/office/drawing/2014/main" id="{AC29DED8-7D06-6088-0DE4-8034C15D8C62}"/>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D61A3224-3E29-6117-A1C9-2B54355CF8B1}"/>
              </a:ext>
            </a:extLst>
          </p:cNvPr>
          <p:cNvSpPr txBox="1"/>
          <p:nvPr/>
        </p:nvSpPr>
        <p:spPr>
          <a:xfrm>
            <a:off x="5150367" y="4169993"/>
            <a:ext cx="1438774" cy="276999"/>
          </a:xfrm>
          <a:prstGeom prst="rect">
            <a:avLst/>
          </a:prstGeom>
          <a:solidFill>
            <a:schemeClr val="bg1"/>
          </a:solid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a:gradFill>
                  <a:gsLst>
                    <a:gs pos="0">
                      <a:srgbClr val="8EC8E8"/>
                    </a:gs>
                    <a:gs pos="100000">
                      <a:srgbClr val="CD9AD0"/>
                    </a:gs>
                  </a:gsLst>
                  <a:lin ang="2700000" scaled="1"/>
                </a:gradFill>
                <a:latin typeface="Segoe UI Semibold"/>
              </a:rPr>
              <a:t>Intermediate</a:t>
            </a:r>
            <a:endParaRPr lang="en-US" sz="2000">
              <a:gradFill>
                <a:gsLst>
                  <a:gs pos="0">
                    <a:srgbClr val="8EC8E8"/>
                  </a:gs>
                  <a:gs pos="100000">
                    <a:srgbClr val="CD9AD0"/>
                  </a:gs>
                </a:gsLst>
                <a:lin ang="2700000" scaled="1"/>
              </a:gradFill>
              <a:latin typeface="Segoe UI Semibold"/>
            </a:endParaRPr>
          </a:p>
        </p:txBody>
      </p:sp>
      <p:sp>
        <p:nvSpPr>
          <p:cNvPr id="35" name="TextBox 34">
            <a:extLst>
              <a:ext uri="{FF2B5EF4-FFF2-40B4-BE49-F238E27FC236}">
                <a16:creationId xmlns:a16="http://schemas.microsoft.com/office/drawing/2014/main" id="{63A091C6-0A4F-220A-A041-8D7814F5B3B6}"/>
              </a:ext>
            </a:extLst>
          </p:cNvPr>
          <p:cNvSpPr txBox="1"/>
          <p:nvPr/>
        </p:nvSpPr>
        <p:spPr>
          <a:xfrm>
            <a:off x="3063572" y="4922794"/>
            <a:ext cx="4883109" cy="1525996"/>
          </a:xfrm>
          <a:prstGeom prst="rect">
            <a:avLst/>
          </a:prstGeom>
          <a:noFill/>
        </p:spPr>
        <p:txBody>
          <a:bodyPr wrap="square" lIns="90000" tIns="46800" rIns="90000" bIns="46800" rtlCol="0" anchor="b">
            <a:spAutoFit/>
          </a:bodyPr>
          <a:lstStyle/>
          <a:p>
            <a:pPr marL="171450" indent="-171450">
              <a:lnSpc>
                <a:spcPct val="150000"/>
              </a:lnSpc>
              <a:buClr>
                <a:srgbClr val="0078D4"/>
              </a:buClr>
              <a:buSzPct val="110000"/>
              <a:buFont typeface=".Hiragino Kaku Gothic Interface W3"/>
              <a:buChar char="◉"/>
              <a:defRPr/>
            </a:pPr>
            <a:r>
              <a:rPr kumimoji="0" lang="en-US" sz="1600" b="0" i="0" u="none" strike="noStrike" kern="1200" cap="none" spc="0" normalizeH="0" baseline="0" noProof="0">
                <a:ln>
                  <a:noFill/>
                </a:ln>
                <a:effectLst/>
                <a:uLnTx/>
                <a:uFillTx/>
                <a:latin typeface="Segoe UI"/>
                <a:ea typeface="+mn-ea"/>
                <a:cs typeface="+mn-cs"/>
              </a:rPr>
              <a:t>Understand “What is Azure </a:t>
            </a:r>
            <a:r>
              <a:rPr kumimoji="0" lang="en-US" sz="1600" b="0" i="0" u="none" strike="noStrike" kern="1200" cap="none" spc="0" normalizeH="0" baseline="0" noProof="0" err="1">
                <a:ln>
                  <a:noFill/>
                </a:ln>
                <a:effectLst/>
                <a:uLnTx/>
                <a:uFillTx/>
                <a:latin typeface="Segoe UI"/>
                <a:ea typeface="+mn-ea"/>
                <a:cs typeface="+mn-cs"/>
              </a:rPr>
              <a:t>OpenAI</a:t>
            </a:r>
            <a:r>
              <a:rPr kumimoji="0" lang="en-US" sz="1600" b="0" i="0" u="none" strike="noStrike" kern="1200" cap="none" spc="0" normalizeH="0" baseline="0" noProof="0">
                <a:ln>
                  <a:noFill/>
                </a:ln>
                <a:effectLst/>
                <a:uLnTx/>
                <a:uFillTx/>
                <a:latin typeface="Segoe UI"/>
                <a:ea typeface="+mn-ea"/>
                <a:cs typeface="+mn-cs"/>
              </a:rPr>
              <a:t>?”: </a:t>
            </a:r>
            <a:r>
              <a:rPr kumimoji="0" lang="en-US" sz="1600" b="0" i="0" u="sng" strike="noStrike" kern="1200" cap="none" spc="0" normalizeH="0" baseline="0" noProof="0">
                <a:ln>
                  <a:noFill/>
                </a:ln>
                <a:solidFill>
                  <a:srgbClr val="0563C1"/>
                </a:solidFill>
                <a:effectLst/>
                <a:uLnTx/>
                <a:uFillTx/>
                <a:latin typeface="Segoe UI" panose="020B0502040204020203" pitchFamily="34" charset="0"/>
                <a:ea typeface="Calibri" panose="020F0502020204030204" pitchFamily="34" charset="0"/>
                <a:cs typeface="+mn-cs"/>
                <a:hlinkClick r:id="rId8"/>
              </a:rPr>
              <a:t>Introduction to Azure </a:t>
            </a:r>
            <a:r>
              <a:rPr kumimoji="0" lang="en-US" sz="1600" b="0" i="0" u="sng" strike="noStrike" kern="1200" cap="none" spc="0" normalizeH="0" baseline="0" noProof="0" err="1">
                <a:ln>
                  <a:noFill/>
                </a:ln>
                <a:solidFill>
                  <a:srgbClr val="0563C1"/>
                </a:solidFill>
                <a:effectLst/>
                <a:uLnTx/>
                <a:uFillTx/>
                <a:latin typeface="Segoe UI" panose="020B0502040204020203" pitchFamily="34" charset="0"/>
                <a:ea typeface="Calibri" panose="020F0502020204030204" pitchFamily="34" charset="0"/>
                <a:cs typeface="+mn-cs"/>
                <a:hlinkClick r:id="rId8"/>
              </a:rPr>
              <a:t>OpenAI</a:t>
            </a:r>
            <a:r>
              <a:rPr kumimoji="0" lang="en-US" sz="1600" b="0" i="0" u="sng" strike="noStrike" kern="1200" cap="none" spc="0" normalizeH="0" baseline="0" noProof="0">
                <a:ln>
                  <a:noFill/>
                </a:ln>
                <a:solidFill>
                  <a:srgbClr val="0563C1"/>
                </a:solidFill>
                <a:effectLst/>
                <a:uLnTx/>
                <a:uFillTx/>
                <a:latin typeface="Segoe UI" panose="020B0502040204020203" pitchFamily="34" charset="0"/>
                <a:ea typeface="Calibri" panose="020F0502020204030204" pitchFamily="34" charset="0"/>
                <a:cs typeface="+mn-cs"/>
                <a:hlinkClick r:id="rId8"/>
              </a:rPr>
              <a:t> Service</a:t>
            </a:r>
            <a:r>
              <a:rPr kumimoji="0" lang="en-US" sz="1600" b="0" i="0" strike="noStrike" kern="1200" cap="none" spc="0" normalizeH="0" baseline="0" noProof="0">
                <a:ln>
                  <a:noFill/>
                </a:ln>
                <a:effectLst/>
                <a:uLnTx/>
                <a:uFillTx/>
                <a:latin typeface="Segoe UI" panose="020B0502040204020203" pitchFamily="34" charset="0"/>
                <a:ea typeface="Calibri" panose="020F0502020204030204" pitchFamily="34" charset="0"/>
                <a:cs typeface="+mn-cs"/>
              </a:rPr>
              <a:t> </a:t>
            </a:r>
            <a:r>
              <a:rPr lang="en-US" sz="1600">
                <a:latin typeface="Segoe UI"/>
              </a:rPr>
              <a:t>training module</a:t>
            </a:r>
          </a:p>
          <a:p>
            <a:pPr marL="171450" indent="-171450">
              <a:lnSpc>
                <a:spcPct val="150000"/>
              </a:lnSpc>
              <a:buClr>
                <a:srgbClr val="0078D4"/>
              </a:buClr>
              <a:buSzPct val="110000"/>
              <a:buFont typeface=".Hiragino Kaku Gothic Interface W3"/>
              <a:buChar char="◉"/>
              <a:defRPr/>
            </a:pPr>
            <a:r>
              <a:rPr kumimoji="0" lang="en-US" sz="1600" b="0" i="0" u="none" strike="noStrike" kern="1200" cap="none" spc="0" normalizeH="0" baseline="0" noProof="0">
                <a:ln>
                  <a:noFill/>
                </a:ln>
                <a:effectLst/>
                <a:uLnTx/>
                <a:uFillTx/>
                <a:latin typeface="Segoe UI"/>
                <a:ea typeface="+mn-ea"/>
                <a:cs typeface="+mn-cs"/>
              </a:rPr>
              <a:t>Explore key </a:t>
            </a:r>
            <a:r>
              <a:rPr kumimoji="0" lang="en-US" sz="1600" b="0" i="0" u="none" strike="noStrike" kern="1200" cap="none" spc="0" normalizeH="0" baseline="0" noProof="0">
                <a:ln>
                  <a:noFill/>
                </a:ln>
                <a:solidFill>
                  <a:srgbClr val="000000"/>
                </a:solidFill>
                <a:effectLst/>
                <a:uLnTx/>
                <a:uFillTx/>
                <a:latin typeface="Segoe UI"/>
                <a:ea typeface="+mn-ea"/>
                <a:cs typeface="+mn-cs"/>
                <a:hlinkClick r:id="rId9"/>
              </a:rPr>
              <a:t>Responsible AI</a:t>
            </a:r>
            <a:r>
              <a:rPr kumimoji="0" lang="en-US" sz="1600" b="0"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effectLst/>
                <a:uLnTx/>
                <a:uFillTx/>
                <a:latin typeface="Segoe UI"/>
                <a:ea typeface="+mn-ea"/>
                <a:cs typeface="+mn-cs"/>
              </a:rPr>
              <a:t>guidelines and principles</a:t>
            </a:r>
          </a:p>
        </p:txBody>
      </p:sp>
      <p:grpSp>
        <p:nvGrpSpPr>
          <p:cNvPr id="36" name="Group 35" descr="Label 2 icon circle">
            <a:extLst>
              <a:ext uri="{FF2B5EF4-FFF2-40B4-BE49-F238E27FC236}">
                <a16:creationId xmlns:a16="http://schemas.microsoft.com/office/drawing/2014/main" id="{5469A42A-1D3F-21FF-894C-A45C47084F12}"/>
              </a:ext>
            </a:extLst>
          </p:cNvPr>
          <p:cNvGrpSpPr/>
          <p:nvPr/>
        </p:nvGrpSpPr>
        <p:grpSpPr>
          <a:xfrm>
            <a:off x="2764347" y="3473096"/>
            <a:ext cx="659875" cy="659875"/>
            <a:chOff x="2470150" y="3560884"/>
            <a:chExt cx="659875" cy="659875"/>
          </a:xfrm>
        </p:grpSpPr>
        <p:grpSp>
          <p:nvGrpSpPr>
            <p:cNvPr id="37" name="Group 36" descr="Icon location">
              <a:extLst>
                <a:ext uri="{FF2B5EF4-FFF2-40B4-BE49-F238E27FC236}">
                  <a16:creationId xmlns:a16="http://schemas.microsoft.com/office/drawing/2014/main" id="{C8D1100D-AB7F-2044-B36F-F8CF01A3A19B}"/>
                </a:ext>
              </a:extLst>
            </p:cNvPr>
            <p:cNvGrpSpPr/>
            <p:nvPr/>
          </p:nvGrpSpPr>
          <p:grpSpPr>
            <a:xfrm>
              <a:off x="2470150" y="3560884"/>
              <a:ext cx="659875" cy="659875"/>
              <a:chOff x="584200" y="3560884"/>
              <a:chExt cx="659875" cy="659875"/>
            </a:xfrm>
          </p:grpSpPr>
          <p:sp>
            <p:nvSpPr>
              <p:cNvPr id="39" name="Oval 38">
                <a:extLst>
                  <a:ext uri="{FF2B5EF4-FFF2-40B4-BE49-F238E27FC236}">
                    <a16:creationId xmlns:a16="http://schemas.microsoft.com/office/drawing/2014/main" id="{F9901289-C011-298D-34E8-32EAF3B4929C}"/>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0" name="Oval 39" descr="Brain icon">
                <a:extLst>
                  <a:ext uri="{FF2B5EF4-FFF2-40B4-BE49-F238E27FC236}">
                    <a16:creationId xmlns:a16="http://schemas.microsoft.com/office/drawing/2014/main" id="{73BA5948-35D9-7584-3CA2-A28F4DAEE59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8" name="Brain_3" title="Icon of a brain">
              <a:extLst>
                <a:ext uri="{FF2B5EF4-FFF2-40B4-BE49-F238E27FC236}">
                  <a16:creationId xmlns:a16="http://schemas.microsoft.com/office/drawing/2014/main" id="{CD2C13F4-2302-56B5-8DAC-A38B00D49FC8}"/>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AA99C3D0-74F9-1877-1934-B12200FB8CFD}"/>
              </a:ext>
            </a:extLst>
          </p:cNvPr>
          <p:cNvSpPr txBox="1"/>
          <p:nvPr/>
        </p:nvSpPr>
        <p:spPr>
          <a:xfrm>
            <a:off x="2764347" y="3120678"/>
            <a:ext cx="652462" cy="276999"/>
          </a:xfrm>
          <a:prstGeom prst="rect">
            <a:avLst/>
          </a:prstGeom>
          <a:solidFill>
            <a:schemeClr val="bg1"/>
          </a:solidFill>
        </p:spPr>
        <p:txBody>
          <a:bodyPr wrap="square" lIns="0" tIns="0" rIns="0" bIns="0" rtlCol="0">
            <a:spAutoFit/>
          </a:bodyPr>
          <a:lstStyle/>
          <a:p>
            <a:pPr algn="ctr">
              <a:defRPr/>
            </a:pPr>
            <a:r>
              <a:rPr lang="en-US">
                <a:gradFill>
                  <a:gsLst>
                    <a:gs pos="0">
                      <a:srgbClr val="8EC8E8"/>
                    </a:gs>
                    <a:gs pos="100000">
                      <a:srgbClr val="CD9AD0"/>
                    </a:gs>
                  </a:gsLst>
                  <a:lin ang="2700000" scaled="1"/>
                </a:gradFill>
                <a:latin typeface="Segoe UI Semibold"/>
              </a:rPr>
              <a:t>Basic</a:t>
            </a:r>
          </a:p>
        </p:txBody>
      </p:sp>
      <p:sp>
        <p:nvSpPr>
          <p:cNvPr id="42" name="TextBox 41">
            <a:extLst>
              <a:ext uri="{FF2B5EF4-FFF2-40B4-BE49-F238E27FC236}">
                <a16:creationId xmlns:a16="http://schemas.microsoft.com/office/drawing/2014/main" id="{E7703937-7E66-2FFE-5B5F-6B269FF8679C}"/>
              </a:ext>
            </a:extLst>
          </p:cNvPr>
          <p:cNvSpPr txBox="1"/>
          <p:nvPr/>
        </p:nvSpPr>
        <p:spPr>
          <a:xfrm>
            <a:off x="791491" y="1074910"/>
            <a:ext cx="4540999" cy="1289393"/>
          </a:xfrm>
          <a:prstGeom prst="rect">
            <a:avLst/>
          </a:prstGeom>
          <a:noFill/>
        </p:spPr>
        <p:txBody>
          <a:bodyPr wrap="square" lIns="90000" tIns="46800" rIns="90000" bIns="46800" rtlCol="0" anchor="t">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10"/>
              </a:rPr>
              <a:t>Create an Azure subscription </a:t>
            </a:r>
            <a:endParaRPr kumimoji="0" lang="en-US"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b="0" i="0" u="none" strike="noStrike" kern="1200" cap="none" spc="0" normalizeH="0" baseline="0" noProof="0">
                <a:ln>
                  <a:noFill/>
                </a:ln>
                <a:effectLst/>
                <a:uLnTx/>
                <a:uFillTx/>
                <a:latin typeface="Segoe UI" panose="020B0502040204020203" pitchFamily="34" charset="0"/>
                <a:ea typeface="+mn-ea"/>
                <a:cs typeface="+mn-cs"/>
              </a:rPr>
              <a:t>Apply for access to the Azure </a:t>
            </a:r>
            <a:r>
              <a:rPr kumimoji="0" lang="en-US" b="0" i="0" u="none" strike="noStrike" kern="1200" cap="none" spc="0" normalizeH="0" baseline="0" noProof="0" err="1">
                <a:ln>
                  <a:noFill/>
                </a:ln>
                <a:effectLst/>
                <a:uLnTx/>
                <a:uFillTx/>
                <a:latin typeface="Segoe UI" panose="020B0502040204020203" pitchFamily="34" charset="0"/>
                <a:ea typeface="+mn-ea"/>
                <a:cs typeface="+mn-cs"/>
              </a:rPr>
              <a:t>OpenAI</a:t>
            </a:r>
            <a:r>
              <a:rPr kumimoji="0" lang="en-US" b="0" i="0" u="none" strike="noStrike" kern="1200" cap="none" spc="0" normalizeH="0" baseline="0" noProof="0">
                <a:ln>
                  <a:noFill/>
                </a:ln>
                <a:effectLst/>
                <a:uLnTx/>
                <a:uFillTx/>
                <a:latin typeface="Segoe UI" panose="020B0502040204020203" pitchFamily="34" charset="0"/>
                <a:ea typeface="+mn-ea"/>
                <a:cs typeface="+mn-cs"/>
              </a:rPr>
              <a:t> Service: </a:t>
            </a:r>
            <a:r>
              <a:rPr kumimoji="0" lang="en-US" b="0" i="0" u="none" strike="noStrike" kern="1200" cap="none" spc="0" normalizeH="0" baseline="0" noProof="0">
                <a:ln>
                  <a:noFill/>
                </a:ln>
                <a:solidFill>
                  <a:prstClr val="black"/>
                </a:solidFill>
                <a:effectLst/>
                <a:uLnTx/>
                <a:uFillTx/>
                <a:latin typeface="Segoe UI" panose="020B0502040204020203" pitchFamily="34" charset="0"/>
                <a:ea typeface="+mn-ea"/>
                <a:cs typeface="+mn-cs"/>
                <a:hlinkClick r:id="rId11"/>
              </a:rPr>
              <a:t>https://aka.ms/oai/access</a:t>
            </a:r>
            <a:r>
              <a:rPr kumimoji="0" lang="en-US" b="0" i="0" u="none" strike="noStrike" kern="1200" cap="none" spc="0" normalizeH="0" baseline="0" noProof="0">
                <a:ln>
                  <a:noFill/>
                </a:ln>
                <a:solidFill>
                  <a:prstClr val="black"/>
                </a:solidFill>
                <a:effectLst/>
                <a:uLnTx/>
                <a:uFillTx/>
                <a:latin typeface="Segoe UI" panose="020B0502040204020203" pitchFamily="34" charset="0"/>
                <a:ea typeface="+mn-ea"/>
                <a:cs typeface="+mn-cs"/>
              </a:rPr>
              <a:t> </a:t>
            </a:r>
            <a:r>
              <a:rPr kumimoji="0" lang="en-US"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a:t>
            </a:r>
          </a:p>
        </p:txBody>
      </p:sp>
      <p:grpSp>
        <p:nvGrpSpPr>
          <p:cNvPr id="43" name="Group 42" descr="Label 1 icon circle">
            <a:extLst>
              <a:ext uri="{FF2B5EF4-FFF2-40B4-BE49-F238E27FC236}">
                <a16:creationId xmlns:a16="http://schemas.microsoft.com/office/drawing/2014/main" id="{23C8BAFE-779F-70F1-00BC-29D06A5B49D1}"/>
              </a:ext>
            </a:extLst>
          </p:cNvPr>
          <p:cNvGrpSpPr/>
          <p:nvPr/>
        </p:nvGrpSpPr>
        <p:grpSpPr>
          <a:xfrm>
            <a:off x="479256" y="3473096"/>
            <a:ext cx="659875" cy="659875"/>
            <a:chOff x="584200" y="3560884"/>
            <a:chExt cx="659875" cy="659875"/>
          </a:xfrm>
        </p:grpSpPr>
        <p:grpSp>
          <p:nvGrpSpPr>
            <p:cNvPr id="44" name="Group 43" descr="Icon location">
              <a:extLst>
                <a:ext uri="{FF2B5EF4-FFF2-40B4-BE49-F238E27FC236}">
                  <a16:creationId xmlns:a16="http://schemas.microsoft.com/office/drawing/2014/main" id="{AB120AA2-ACF4-4F3E-749B-7A24B8EB2600}"/>
                </a:ext>
              </a:extLst>
            </p:cNvPr>
            <p:cNvGrpSpPr/>
            <p:nvPr/>
          </p:nvGrpSpPr>
          <p:grpSpPr>
            <a:xfrm>
              <a:off x="584200" y="3560884"/>
              <a:ext cx="659875" cy="659875"/>
              <a:chOff x="584200" y="3560884"/>
              <a:chExt cx="659875" cy="659875"/>
            </a:xfrm>
          </p:grpSpPr>
          <p:sp>
            <p:nvSpPr>
              <p:cNvPr id="46" name="Oval 45">
                <a:extLst>
                  <a:ext uri="{FF2B5EF4-FFF2-40B4-BE49-F238E27FC236}">
                    <a16:creationId xmlns:a16="http://schemas.microsoft.com/office/drawing/2014/main" id="{DFABBECB-9583-D1B2-9BBA-AE61A891EBD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7" name="Oval 46" descr="Book and pencil icon">
                <a:extLst>
                  <a:ext uri="{FF2B5EF4-FFF2-40B4-BE49-F238E27FC236}">
                    <a16:creationId xmlns:a16="http://schemas.microsoft.com/office/drawing/2014/main" id="{212E01CE-D21D-DE24-2E25-D7893706896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45" name="Book_2" title="Icon of a book and a pencil">
              <a:extLst>
                <a:ext uri="{FF2B5EF4-FFF2-40B4-BE49-F238E27FC236}">
                  <a16:creationId xmlns:a16="http://schemas.microsoft.com/office/drawing/2014/main" id="{BB4D2684-4CDB-AFE8-AC3D-476AAC83A030}"/>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TextBox 47">
            <a:extLst>
              <a:ext uri="{FF2B5EF4-FFF2-40B4-BE49-F238E27FC236}">
                <a16:creationId xmlns:a16="http://schemas.microsoft.com/office/drawing/2014/main" id="{F51746B6-4659-A3A6-B33D-E222AB174C18}"/>
              </a:ext>
            </a:extLst>
          </p:cNvPr>
          <p:cNvSpPr txBox="1"/>
          <p:nvPr/>
        </p:nvSpPr>
        <p:spPr>
          <a:xfrm>
            <a:off x="479256" y="4214884"/>
            <a:ext cx="652462" cy="61555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gradFill>
                  <a:gsLst>
                    <a:gs pos="0">
                      <a:srgbClr val="8EC8E8"/>
                    </a:gs>
                    <a:gs pos="100000">
                      <a:srgbClr val="CD9AD0"/>
                    </a:gs>
                  </a:gsLst>
                  <a:lin ang="2700000" scaled="1"/>
                </a:gradFill>
                <a:latin typeface="Segoe UI Semibold"/>
              </a:rPr>
              <a:t>Start Here!</a:t>
            </a:r>
          </a:p>
        </p:txBody>
      </p:sp>
      <p:sp>
        <p:nvSpPr>
          <p:cNvPr id="56" name="Star: 5 Points 55">
            <a:extLst>
              <a:ext uri="{FF2B5EF4-FFF2-40B4-BE49-F238E27FC236}">
                <a16:creationId xmlns:a16="http://schemas.microsoft.com/office/drawing/2014/main" id="{41E30A6E-7E47-384A-2875-697E34832B76}"/>
              </a:ext>
              <a:ext uri="{C183D7F6-B498-43B3-948B-1728B52AA6E4}">
                <adec:decorative xmlns:adec="http://schemas.microsoft.com/office/drawing/2017/decorative" val="1"/>
              </a:ext>
            </a:extLst>
          </p:cNvPr>
          <p:cNvSpPr/>
          <p:nvPr/>
        </p:nvSpPr>
        <p:spPr bwMode="auto">
          <a:xfrm>
            <a:off x="3127669" y="5761879"/>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57" name="Star: 5 Points 56">
            <a:extLst>
              <a:ext uri="{FF2B5EF4-FFF2-40B4-BE49-F238E27FC236}">
                <a16:creationId xmlns:a16="http://schemas.microsoft.com/office/drawing/2014/main" id="{50CFB0E1-A7D4-5A61-F8D2-941203B8CC23}"/>
              </a:ext>
              <a:ext uri="{C183D7F6-B498-43B3-948B-1728B52AA6E4}">
                <adec:decorative xmlns:adec="http://schemas.microsoft.com/office/drawing/2017/decorative" val="1"/>
              </a:ext>
            </a:extLst>
          </p:cNvPr>
          <p:cNvSpPr/>
          <p:nvPr/>
        </p:nvSpPr>
        <p:spPr bwMode="auto">
          <a:xfrm>
            <a:off x="5854899" y="1901652"/>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61" name="Star: 5 Points 60">
            <a:extLst>
              <a:ext uri="{FF2B5EF4-FFF2-40B4-BE49-F238E27FC236}">
                <a16:creationId xmlns:a16="http://schemas.microsoft.com/office/drawing/2014/main" id="{EB3BCA8A-079B-3CEE-64B9-B01413F07788}"/>
              </a:ext>
              <a:ext uri="{C183D7F6-B498-43B3-948B-1728B52AA6E4}">
                <adec:decorative xmlns:adec="http://schemas.microsoft.com/office/drawing/2017/decorative" val="1"/>
              </a:ext>
            </a:extLst>
          </p:cNvPr>
          <p:cNvSpPr/>
          <p:nvPr/>
        </p:nvSpPr>
        <p:spPr bwMode="auto">
          <a:xfrm>
            <a:off x="866614" y="1593647"/>
            <a:ext cx="230624" cy="274320"/>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62" name="Star: 5 Points 61">
            <a:extLst>
              <a:ext uri="{FF2B5EF4-FFF2-40B4-BE49-F238E27FC236}">
                <a16:creationId xmlns:a16="http://schemas.microsoft.com/office/drawing/2014/main" id="{0CBA0B88-6156-F9C5-46DF-3B5B589BA712}"/>
              </a:ext>
              <a:ext uri="{C183D7F6-B498-43B3-948B-1728B52AA6E4}">
                <adec:decorative xmlns:adec="http://schemas.microsoft.com/office/drawing/2017/decorative" val="1"/>
              </a:ext>
            </a:extLst>
          </p:cNvPr>
          <p:cNvSpPr/>
          <p:nvPr/>
        </p:nvSpPr>
        <p:spPr bwMode="auto">
          <a:xfrm>
            <a:off x="8638075" y="4791131"/>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9CEB954D-8AC9-29F8-C179-DEFBBA665962}"/>
              </a:ext>
            </a:extLst>
          </p:cNvPr>
          <p:cNvSpPr txBox="1"/>
          <p:nvPr/>
        </p:nvSpPr>
        <p:spPr>
          <a:xfrm>
            <a:off x="9264156" y="6310097"/>
            <a:ext cx="2811137" cy="369332"/>
          </a:xfrm>
          <a:prstGeom prst="rect">
            <a:avLst/>
          </a:prstGeom>
          <a:noFill/>
        </p:spPr>
        <p:txBody>
          <a:bodyPr wrap="square" lIns="0" tIns="0" rIns="0" bIns="0" rtlCol="0">
            <a:spAutoFit/>
          </a:bodyPr>
          <a:lstStyle/>
          <a:p>
            <a:pPr algn="l"/>
            <a:r>
              <a:rPr lang="en-US" sz="2400">
                <a:hlinkClick r:id="rId12"/>
              </a:rPr>
              <a:t>aka.ms/aoai/learn</a:t>
            </a:r>
            <a:endParaRPr lang="en-US" sz="2400"/>
          </a:p>
        </p:txBody>
      </p:sp>
    </p:spTree>
    <p:extLst>
      <p:ext uri="{BB962C8B-B14F-4D97-AF65-F5344CB8AC3E}">
        <p14:creationId xmlns:p14="http://schemas.microsoft.com/office/powerpoint/2010/main" val="34624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4.16667E-6 -4.81481E-6 L -4.16667E-6 0.01806 " pathEditMode="relative" rAng="0" ptsTypes="AA">
                                      <p:cBhvr>
                                        <p:cTn id="9" dur="500" spd="-100000" fill="hold"/>
                                        <p:tgtEl>
                                          <p:spTgt spid="17"/>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en-US" sz="4400">
                <a:gradFill flip="none" rotWithShape="1">
                  <a:gsLst>
                    <a:gs pos="100000">
                      <a:srgbClr val="CD98D0"/>
                    </a:gs>
                    <a:gs pos="0">
                      <a:srgbClr val="8DC8E8"/>
                    </a:gs>
                  </a:gsLst>
                  <a:lin ang="2700000" scaled="1"/>
                  <a:tileRect/>
                </a:gradFill>
                <a:latin typeface="Segoe UI Semibold"/>
                <a:cs typeface="Segoe UI"/>
              </a:rPr>
              <a:t>Thank you</a:t>
            </a:r>
          </a:p>
        </p:txBody>
      </p:sp>
    </p:spTree>
    <p:extLst>
      <p:ext uri="{BB962C8B-B14F-4D97-AF65-F5344CB8AC3E}">
        <p14:creationId xmlns:p14="http://schemas.microsoft.com/office/powerpoint/2010/main" val="23502647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8152121" cy="553998"/>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What is all the hype about?</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20809156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1BD6FE5D-974C-6091-0E4A-FD11F367F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134" y="984432"/>
            <a:ext cx="10643192" cy="525064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93">
            <a:extLst>
              <a:ext uri="{FF2B5EF4-FFF2-40B4-BE49-F238E27FC236}">
                <a16:creationId xmlns:a16="http://schemas.microsoft.com/office/drawing/2014/main" id="{01051EB2-5A6B-1314-7C2D-2DF263922189}"/>
              </a:ext>
            </a:extLst>
          </p:cNvPr>
          <p:cNvSpPr txBox="1">
            <a:spLocks/>
          </p:cNvSpPr>
          <p:nvPr/>
        </p:nvSpPr>
        <p:spPr>
          <a:xfrm>
            <a:off x="719042" y="250065"/>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The Rising Speed of Technological Adoption</a:t>
            </a:r>
          </a:p>
        </p:txBody>
      </p:sp>
      <p:cxnSp>
        <p:nvCxnSpPr>
          <p:cNvPr id="11" name="Straight Connector 10">
            <a:extLst>
              <a:ext uri="{FF2B5EF4-FFF2-40B4-BE49-F238E27FC236}">
                <a16:creationId xmlns:a16="http://schemas.microsoft.com/office/drawing/2014/main" id="{1781937E-E12E-9AE9-FF1D-C6C36753DB78}"/>
              </a:ext>
              <a:ext uri="{C183D7F6-B498-43B3-948B-1728B52AA6E4}">
                <adec:decorative xmlns:adec="http://schemas.microsoft.com/office/drawing/2017/decorative" val="1"/>
              </a:ext>
            </a:extLst>
          </p:cNvPr>
          <p:cNvCxnSpPr>
            <a:cxnSpLocks/>
          </p:cNvCxnSpPr>
          <p:nvPr/>
        </p:nvCxnSpPr>
        <p:spPr>
          <a:xfrm>
            <a:off x="515830" y="31941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56088A2A-7351-645C-C52D-13135B7F7F36}"/>
              </a:ext>
            </a:extLst>
          </p:cNvPr>
          <p:cNvSpPr txBox="1"/>
          <p:nvPr/>
        </p:nvSpPr>
        <p:spPr>
          <a:xfrm>
            <a:off x="8944302" y="6358759"/>
            <a:ext cx="2985427" cy="246221"/>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source: </a:t>
            </a:r>
            <a:r>
              <a:rPr lang="en-US" sz="1600">
                <a:gradFill>
                  <a:gsLst>
                    <a:gs pos="2917">
                      <a:schemeClr val="tx1"/>
                    </a:gs>
                    <a:gs pos="30000">
                      <a:schemeClr val="tx1"/>
                    </a:gs>
                  </a:gsLst>
                  <a:lin ang="5400000" scaled="0"/>
                </a:gradFill>
                <a:hlinkClick r:id="rId4"/>
              </a:rPr>
              <a:t>visualcapitalist.com</a:t>
            </a:r>
            <a:endParaRPr lang="en-US" sz="16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188923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3">
            <a:extLst>
              <a:ext uri="{FF2B5EF4-FFF2-40B4-BE49-F238E27FC236}">
                <a16:creationId xmlns:a16="http://schemas.microsoft.com/office/drawing/2014/main" id="{7188FC96-C1BE-96B1-93D8-933F44C3319C}"/>
              </a:ext>
            </a:extLst>
          </p:cNvPr>
          <p:cNvSpPr txBox="1">
            <a:spLocks/>
          </p:cNvSpPr>
          <p:nvPr/>
        </p:nvSpPr>
        <p:spPr>
          <a:xfrm>
            <a:off x="496430" y="227944"/>
            <a:ext cx="506109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Microsoft AI timeline</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3" name="Straight Connector 2">
            <a:extLst>
              <a:ext uri="{FF2B5EF4-FFF2-40B4-BE49-F238E27FC236}">
                <a16:creationId xmlns:a16="http://schemas.microsoft.com/office/drawing/2014/main" id="{AF364281-759C-12F1-89FB-88B8C5BC6317}"/>
              </a:ext>
              <a:ext uri="{C183D7F6-B498-43B3-948B-1728B52AA6E4}">
                <adec:decorative xmlns:adec="http://schemas.microsoft.com/office/drawing/2017/decorative" val="1"/>
              </a:ext>
            </a:extLst>
          </p:cNvPr>
          <p:cNvCxnSpPr>
            <a:cxnSpLocks/>
          </p:cNvCxnSpPr>
          <p:nvPr/>
        </p:nvCxnSpPr>
        <p:spPr>
          <a:xfrm>
            <a:off x="345710" y="340680"/>
            <a:ext cx="0" cy="406369"/>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5" name="Straight Connector 4">
            <a:extLst>
              <a:ext uri="{FF2B5EF4-FFF2-40B4-BE49-F238E27FC236}">
                <a16:creationId xmlns:a16="http://schemas.microsoft.com/office/drawing/2014/main" id="{A309661E-494A-F0F7-9012-A3324DD0CEE0}"/>
              </a:ext>
            </a:extLst>
          </p:cNvPr>
          <p:cNvCxnSpPr/>
          <p:nvPr/>
        </p:nvCxnSpPr>
        <p:spPr>
          <a:xfrm>
            <a:off x="3343971" y="1250731"/>
            <a:ext cx="0" cy="4908331"/>
          </a:xfrm>
          <a:prstGeom prst="line">
            <a:avLst/>
          </a:prstGeom>
          <a:ln w="38100">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6" name="Flowchart: Connector 5">
            <a:extLst>
              <a:ext uri="{FF2B5EF4-FFF2-40B4-BE49-F238E27FC236}">
                <a16:creationId xmlns:a16="http://schemas.microsoft.com/office/drawing/2014/main" id="{270AEC21-2F87-D845-46A1-B8B9820D003D}"/>
              </a:ext>
            </a:extLst>
          </p:cNvPr>
          <p:cNvSpPr/>
          <p:nvPr/>
        </p:nvSpPr>
        <p:spPr bwMode="auto">
          <a:xfrm>
            <a:off x="3202239" y="1108841"/>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9BACE9EB-F3CC-CE0B-6E8E-DEE99609EBF1}"/>
              </a:ext>
            </a:extLst>
          </p:cNvPr>
          <p:cNvSpPr txBox="1"/>
          <p:nvPr/>
        </p:nvSpPr>
        <p:spPr>
          <a:xfrm>
            <a:off x="4165237" y="999113"/>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Jun 2022</a:t>
            </a:r>
          </a:p>
          <a:p>
            <a:pPr algn="ctr"/>
            <a:r>
              <a:rPr lang="en-US" sz="1600">
                <a:gradFill>
                  <a:gsLst>
                    <a:gs pos="2917">
                      <a:schemeClr val="tx1"/>
                    </a:gs>
                    <a:gs pos="30000">
                      <a:schemeClr val="tx1"/>
                    </a:gs>
                  </a:gsLst>
                  <a:lin ang="5400000" scaled="0"/>
                </a:gradFill>
              </a:rPr>
              <a:t>GitHub Copilot generally available</a:t>
            </a:r>
          </a:p>
        </p:txBody>
      </p:sp>
      <p:pic>
        <p:nvPicPr>
          <p:cNvPr id="12" name="Picture 11" descr="A picture containing cartoon&#10;&#10;Description automatically generated">
            <a:extLst>
              <a:ext uri="{FF2B5EF4-FFF2-40B4-BE49-F238E27FC236}">
                <a16:creationId xmlns:a16="http://schemas.microsoft.com/office/drawing/2014/main" id="{BE5FDA6C-777B-B7A2-AA75-FCEB3B66110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60154" y="1108841"/>
            <a:ext cx="787151" cy="492443"/>
          </a:xfrm>
          <a:prstGeom prst="rect">
            <a:avLst/>
          </a:prstGeom>
        </p:spPr>
      </p:pic>
      <p:sp>
        <p:nvSpPr>
          <p:cNvPr id="14" name="TextBox 13">
            <a:extLst>
              <a:ext uri="{FF2B5EF4-FFF2-40B4-BE49-F238E27FC236}">
                <a16:creationId xmlns:a16="http://schemas.microsoft.com/office/drawing/2014/main" id="{F947D739-B5EF-F17D-2ECB-D1AB4BBD03B7}"/>
              </a:ext>
            </a:extLst>
          </p:cNvPr>
          <p:cNvSpPr txBox="1"/>
          <p:nvPr/>
        </p:nvSpPr>
        <p:spPr>
          <a:xfrm>
            <a:off x="666086" y="1847504"/>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Oct 2022</a:t>
            </a:r>
          </a:p>
          <a:p>
            <a:pPr algn="ctr"/>
            <a:r>
              <a:rPr lang="en-US" sz="1600">
                <a:gradFill>
                  <a:gsLst>
                    <a:gs pos="2917">
                      <a:schemeClr val="tx1"/>
                    </a:gs>
                    <a:gs pos="30000">
                      <a:schemeClr val="tx1"/>
                    </a:gs>
                  </a:gsLst>
                  <a:lin ang="5400000" scaled="0"/>
                </a:gradFill>
              </a:rPr>
              <a:t>Microsoft Designer product launch</a:t>
            </a:r>
          </a:p>
        </p:txBody>
      </p:sp>
      <p:pic>
        <p:nvPicPr>
          <p:cNvPr id="3074" name="Picture 2" descr="Microsoft Designer - Stunning designs in a flash">
            <a:extLst>
              <a:ext uri="{FF2B5EF4-FFF2-40B4-BE49-F238E27FC236}">
                <a16:creationId xmlns:a16="http://schemas.microsoft.com/office/drawing/2014/main" id="{02B5E06E-4B0D-6E10-8442-48F1B7FD75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044" t="10434" r="19155" b="22133"/>
          <a:stretch/>
        </p:blipFill>
        <p:spPr bwMode="auto">
          <a:xfrm>
            <a:off x="19182" y="1954751"/>
            <a:ext cx="653055" cy="640080"/>
          </a:xfrm>
          <a:prstGeom prst="rect">
            <a:avLst/>
          </a:prstGeom>
          <a:noFill/>
          <a:extLst>
            <a:ext uri="{909E8E84-426E-40DD-AFC4-6F175D3DCCD1}">
              <a14:hiddenFill xmlns:a14="http://schemas.microsoft.com/office/drawing/2010/main">
                <a:solidFill>
                  <a:srgbClr val="FFFFFF"/>
                </a:solidFill>
              </a14:hiddenFill>
            </a:ext>
          </a:extLst>
        </p:spPr>
      </p:pic>
      <p:sp>
        <p:nvSpPr>
          <p:cNvPr id="17" name="Flowchart: Connector 16">
            <a:extLst>
              <a:ext uri="{FF2B5EF4-FFF2-40B4-BE49-F238E27FC236}">
                <a16:creationId xmlns:a16="http://schemas.microsoft.com/office/drawing/2014/main" id="{6CBC4E4D-7D3A-CB7D-7B6A-76B20D28C39B}"/>
              </a:ext>
            </a:extLst>
          </p:cNvPr>
          <p:cNvSpPr/>
          <p:nvPr/>
        </p:nvSpPr>
        <p:spPr bwMode="auto">
          <a:xfrm>
            <a:off x="3204350" y="2074947"/>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a:extLst>
              <a:ext uri="{FF2B5EF4-FFF2-40B4-BE49-F238E27FC236}">
                <a16:creationId xmlns:a16="http://schemas.microsoft.com/office/drawing/2014/main" id="{2CDEC4A3-8552-D87C-B55F-ABF52DAA122A}"/>
              </a:ext>
            </a:extLst>
          </p:cNvPr>
          <p:cNvSpPr/>
          <p:nvPr/>
        </p:nvSpPr>
        <p:spPr bwMode="auto">
          <a:xfrm>
            <a:off x="3224559" y="3341802"/>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70138EB2-19FA-4DB8-913B-9F3BC89E358F}"/>
              </a:ext>
            </a:extLst>
          </p:cNvPr>
          <p:cNvSpPr txBox="1"/>
          <p:nvPr/>
        </p:nvSpPr>
        <p:spPr>
          <a:xfrm>
            <a:off x="4165237" y="2963353"/>
            <a:ext cx="1787944" cy="984885"/>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Jan 2023</a:t>
            </a:r>
          </a:p>
          <a:p>
            <a:pPr algn="ctr"/>
            <a:r>
              <a:rPr lang="en-US" sz="1600">
                <a:gradFill>
                  <a:gsLst>
                    <a:gs pos="2917">
                      <a:schemeClr val="tx1"/>
                    </a:gs>
                    <a:gs pos="30000">
                      <a:schemeClr val="tx1"/>
                    </a:gs>
                  </a:gsLst>
                  <a:lin ang="5400000" scaled="0"/>
                </a:gradFill>
              </a:rPr>
              <a:t>Microsoft extends partnership with </a:t>
            </a:r>
            <a:r>
              <a:rPr lang="en-US" sz="1600" err="1">
                <a:gradFill>
                  <a:gsLst>
                    <a:gs pos="2917">
                      <a:schemeClr val="tx1"/>
                    </a:gs>
                    <a:gs pos="30000">
                      <a:schemeClr val="tx1"/>
                    </a:gs>
                  </a:gsLst>
                  <a:lin ang="5400000" scaled="0"/>
                </a:gradFill>
              </a:rPr>
              <a:t>OpenAI</a:t>
            </a:r>
            <a:endParaRPr lang="en-US" sz="1600">
              <a:gradFill>
                <a:gsLst>
                  <a:gs pos="2917">
                    <a:schemeClr val="tx1"/>
                  </a:gs>
                  <a:gs pos="30000">
                    <a:schemeClr val="tx1"/>
                  </a:gs>
                </a:gsLst>
                <a:lin ang="5400000" scaled="0"/>
              </a:gradFill>
            </a:endParaRPr>
          </a:p>
        </p:txBody>
      </p:sp>
      <p:pic>
        <p:nvPicPr>
          <p:cNvPr id="3080" name="Picture 8" descr="Microsoft Logo PNG HD Quality | PNG Play">
            <a:extLst>
              <a:ext uri="{FF2B5EF4-FFF2-40B4-BE49-F238E27FC236}">
                <a16:creationId xmlns:a16="http://schemas.microsoft.com/office/drawing/2014/main" id="{307D14F0-04BF-908D-044C-6FE30E9531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260" t="28461" r="32567" b="28328"/>
          <a:stretch/>
        </p:blipFill>
        <p:spPr bwMode="auto">
          <a:xfrm>
            <a:off x="6168797" y="3095188"/>
            <a:ext cx="578508" cy="54864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0AEA081-A13C-7AC4-B05F-6EDB4A3AAD07}"/>
              </a:ext>
            </a:extLst>
          </p:cNvPr>
          <p:cNvSpPr txBox="1"/>
          <p:nvPr/>
        </p:nvSpPr>
        <p:spPr>
          <a:xfrm>
            <a:off x="666086" y="3097596"/>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Jan 2023</a:t>
            </a:r>
          </a:p>
          <a:p>
            <a:pPr algn="ctr"/>
            <a:r>
              <a:rPr lang="en-US" sz="1600">
                <a:gradFill>
                  <a:gsLst>
                    <a:gs pos="2917">
                      <a:schemeClr val="tx1"/>
                    </a:gs>
                    <a:gs pos="30000">
                      <a:schemeClr val="tx1"/>
                    </a:gs>
                  </a:gsLst>
                  <a:lin ang="5400000" scaled="0"/>
                </a:gradFill>
              </a:rPr>
              <a:t>AOAI service generally available</a:t>
            </a:r>
          </a:p>
        </p:txBody>
      </p:sp>
      <p:pic>
        <p:nvPicPr>
          <p:cNvPr id="3082" name="Picture 10" descr="Swimburger - Blog - Azure">
            <a:extLst>
              <a:ext uri="{FF2B5EF4-FFF2-40B4-BE49-F238E27FC236}">
                <a16:creationId xmlns:a16="http://schemas.microsoft.com/office/drawing/2014/main" id="{003E4B85-CC84-0672-1A7F-ADF53947CE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526" y="3315718"/>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Connector 25">
            <a:extLst>
              <a:ext uri="{FF2B5EF4-FFF2-40B4-BE49-F238E27FC236}">
                <a16:creationId xmlns:a16="http://schemas.microsoft.com/office/drawing/2014/main" id="{BEDFA76D-8A1E-82AF-1A73-5A83FEF1B823}"/>
              </a:ext>
            </a:extLst>
          </p:cNvPr>
          <p:cNvSpPr/>
          <p:nvPr/>
        </p:nvSpPr>
        <p:spPr bwMode="auto">
          <a:xfrm>
            <a:off x="3202239" y="4575036"/>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14109057-7C68-FA7A-AB9D-DD7E51AE7E3F}"/>
              </a:ext>
            </a:extLst>
          </p:cNvPr>
          <p:cNvCxnSpPr>
            <a:cxnSpLocks/>
            <a:stCxn id="6" idx="6"/>
          </p:cNvCxnSpPr>
          <p:nvPr/>
        </p:nvCxnSpPr>
        <p:spPr>
          <a:xfrm>
            <a:off x="3485703" y="1250731"/>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58CA4B2-310C-FE42-39BC-51CAE2657632}"/>
              </a:ext>
            </a:extLst>
          </p:cNvPr>
          <p:cNvCxnSpPr>
            <a:cxnSpLocks/>
          </p:cNvCxnSpPr>
          <p:nvPr/>
        </p:nvCxnSpPr>
        <p:spPr>
          <a:xfrm>
            <a:off x="2437361" y="2216836"/>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6077BF-62CF-C780-3BF6-5E41D3A88720}"/>
              </a:ext>
            </a:extLst>
          </p:cNvPr>
          <p:cNvCxnSpPr>
            <a:cxnSpLocks/>
          </p:cNvCxnSpPr>
          <p:nvPr/>
        </p:nvCxnSpPr>
        <p:spPr>
          <a:xfrm>
            <a:off x="3508023" y="3511397"/>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0FC6E9D-28F0-AD69-7984-1550F77A81DE}"/>
              </a:ext>
            </a:extLst>
          </p:cNvPr>
          <p:cNvCxnSpPr>
            <a:cxnSpLocks/>
          </p:cNvCxnSpPr>
          <p:nvPr/>
        </p:nvCxnSpPr>
        <p:spPr>
          <a:xfrm>
            <a:off x="2454030" y="3503733"/>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7CF8C30-A3E8-ED83-9F85-B27192383114}"/>
              </a:ext>
            </a:extLst>
          </p:cNvPr>
          <p:cNvSpPr txBox="1"/>
          <p:nvPr/>
        </p:nvSpPr>
        <p:spPr>
          <a:xfrm>
            <a:off x="4292748" y="4247960"/>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Feb 2023</a:t>
            </a:r>
          </a:p>
          <a:p>
            <a:pPr algn="ctr"/>
            <a:r>
              <a:rPr lang="en-US" sz="1600">
                <a:gradFill>
                  <a:gsLst>
                    <a:gs pos="2917">
                      <a:schemeClr val="tx1"/>
                    </a:gs>
                    <a:gs pos="30000">
                      <a:schemeClr val="tx1"/>
                    </a:gs>
                  </a:gsLst>
                  <a:lin ang="5400000" scaled="0"/>
                </a:gradFill>
              </a:rPr>
              <a:t>New Bing and Edge powered by GPT4</a:t>
            </a:r>
          </a:p>
        </p:txBody>
      </p:sp>
      <p:cxnSp>
        <p:nvCxnSpPr>
          <p:cNvPr id="34" name="Straight Connector 33">
            <a:extLst>
              <a:ext uri="{FF2B5EF4-FFF2-40B4-BE49-F238E27FC236}">
                <a16:creationId xmlns:a16="http://schemas.microsoft.com/office/drawing/2014/main" id="{D450487A-873E-1615-0B59-42FE72292BFD}"/>
              </a:ext>
            </a:extLst>
          </p:cNvPr>
          <p:cNvCxnSpPr>
            <a:cxnSpLocks/>
          </p:cNvCxnSpPr>
          <p:nvPr/>
        </p:nvCxnSpPr>
        <p:spPr>
          <a:xfrm>
            <a:off x="3485703" y="4716925"/>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86" name="Picture 14" descr="Bing Logo, symbol, meaning, history, PNG">
            <a:extLst>
              <a:ext uri="{FF2B5EF4-FFF2-40B4-BE49-F238E27FC236}">
                <a16:creationId xmlns:a16="http://schemas.microsoft.com/office/drawing/2014/main" id="{8398CEE6-3849-8850-4657-B725DF0D0C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9091" y="4358561"/>
            <a:ext cx="1137920" cy="640080"/>
          </a:xfrm>
          <a:prstGeom prst="rect">
            <a:avLst/>
          </a:prstGeom>
          <a:noFill/>
          <a:extLst>
            <a:ext uri="{909E8E84-426E-40DD-AFC4-6F175D3DCCD1}">
              <a14:hiddenFill xmlns:a14="http://schemas.microsoft.com/office/drawing/2010/main">
                <a:solidFill>
                  <a:srgbClr val="FFFFFF"/>
                </a:solidFill>
              </a14:hiddenFill>
            </a:ext>
          </a:extLst>
        </p:spPr>
      </p:pic>
      <p:sp>
        <p:nvSpPr>
          <p:cNvPr id="35" name="Flowchart: Connector 34">
            <a:extLst>
              <a:ext uri="{FF2B5EF4-FFF2-40B4-BE49-F238E27FC236}">
                <a16:creationId xmlns:a16="http://schemas.microsoft.com/office/drawing/2014/main" id="{278C25E1-5C73-265B-CA40-2F34B1D50A2C}"/>
              </a:ext>
            </a:extLst>
          </p:cNvPr>
          <p:cNvSpPr/>
          <p:nvPr/>
        </p:nvSpPr>
        <p:spPr bwMode="auto">
          <a:xfrm>
            <a:off x="3224559" y="5898567"/>
            <a:ext cx="283464" cy="283779"/>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6" name="Straight Connector 35">
            <a:extLst>
              <a:ext uri="{FF2B5EF4-FFF2-40B4-BE49-F238E27FC236}">
                <a16:creationId xmlns:a16="http://schemas.microsoft.com/office/drawing/2014/main" id="{44084913-C754-DFE3-2273-3B20B325DCA1}"/>
              </a:ext>
            </a:extLst>
          </p:cNvPr>
          <p:cNvCxnSpPr>
            <a:cxnSpLocks/>
          </p:cNvCxnSpPr>
          <p:nvPr/>
        </p:nvCxnSpPr>
        <p:spPr>
          <a:xfrm>
            <a:off x="2437361" y="6031716"/>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619EB1B-867E-A4FD-6381-EE289AA9AB08}"/>
              </a:ext>
            </a:extLst>
          </p:cNvPr>
          <p:cNvSpPr txBox="1"/>
          <p:nvPr/>
        </p:nvSpPr>
        <p:spPr>
          <a:xfrm>
            <a:off x="551243" y="5529235"/>
            <a:ext cx="1787944" cy="738664"/>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March 2023</a:t>
            </a:r>
          </a:p>
          <a:p>
            <a:pPr algn="ctr"/>
            <a:r>
              <a:rPr lang="en-US" sz="1600" err="1">
                <a:gradFill>
                  <a:gsLst>
                    <a:gs pos="2917">
                      <a:schemeClr val="tx1"/>
                    </a:gs>
                    <a:gs pos="30000">
                      <a:schemeClr val="tx1"/>
                    </a:gs>
                  </a:gsLst>
                  <a:lin ang="5400000" scaled="0"/>
                </a:gradFill>
              </a:rPr>
              <a:t>ChatGPT</a:t>
            </a:r>
            <a:r>
              <a:rPr lang="en-US" sz="1600">
                <a:gradFill>
                  <a:gsLst>
                    <a:gs pos="2917">
                      <a:schemeClr val="tx1"/>
                    </a:gs>
                    <a:gs pos="30000">
                      <a:schemeClr val="tx1"/>
                    </a:gs>
                  </a:gsLst>
                  <a:lin ang="5400000" scaled="0"/>
                </a:gradFill>
              </a:rPr>
              <a:t> and GPT4 in AOAI service</a:t>
            </a:r>
          </a:p>
        </p:txBody>
      </p:sp>
      <p:pic>
        <p:nvPicPr>
          <p:cNvPr id="40" name="Picture 10" descr="Swimburger - Blog - Azure">
            <a:extLst>
              <a:ext uri="{FF2B5EF4-FFF2-40B4-BE49-F238E27FC236}">
                <a16:creationId xmlns:a16="http://schemas.microsoft.com/office/drawing/2014/main" id="{3BA02664-AD00-3C0B-6BDC-0666860ACE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82" y="5633706"/>
            <a:ext cx="548640" cy="548640"/>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a:extLst>
              <a:ext uri="{FF2B5EF4-FFF2-40B4-BE49-F238E27FC236}">
                <a16:creationId xmlns:a16="http://schemas.microsoft.com/office/drawing/2014/main" id="{BF949EE2-7DAE-90FD-F843-4FCA854A090A}"/>
              </a:ext>
            </a:extLst>
          </p:cNvPr>
          <p:cNvCxnSpPr>
            <a:cxnSpLocks/>
          </p:cNvCxnSpPr>
          <p:nvPr/>
        </p:nvCxnSpPr>
        <p:spPr>
          <a:xfrm>
            <a:off x="3508023" y="6040456"/>
            <a:ext cx="764878"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BDDECE0-B8A0-A3E0-BABF-5C21CCB0C129}"/>
              </a:ext>
            </a:extLst>
          </p:cNvPr>
          <p:cNvSpPr txBox="1"/>
          <p:nvPr/>
        </p:nvSpPr>
        <p:spPr>
          <a:xfrm>
            <a:off x="4394279" y="5453762"/>
            <a:ext cx="1787944" cy="1231106"/>
          </a:xfrm>
          <a:prstGeom prst="rect">
            <a:avLst/>
          </a:prstGeom>
          <a:noFill/>
        </p:spPr>
        <p:txBody>
          <a:bodyPr wrap="square" lIns="0" tIns="0" rIns="0" bIns="0" rtlCol="0">
            <a:spAutoFit/>
          </a:bodyPr>
          <a:lstStyle/>
          <a:p>
            <a:pPr algn="ctr"/>
            <a:r>
              <a:rPr lang="en-US" sz="1600" b="1" u="sng">
                <a:gradFill>
                  <a:gsLst>
                    <a:gs pos="2917">
                      <a:schemeClr val="tx1"/>
                    </a:gs>
                    <a:gs pos="30000">
                      <a:schemeClr val="tx1"/>
                    </a:gs>
                  </a:gsLst>
                  <a:lin ang="5400000" scaled="0"/>
                </a:gradFill>
              </a:rPr>
              <a:t>March 2023</a:t>
            </a:r>
          </a:p>
          <a:p>
            <a:pPr algn="ctr"/>
            <a:r>
              <a:rPr lang="en-US" sz="1600">
                <a:gradFill>
                  <a:gsLst>
                    <a:gs pos="2917">
                      <a:schemeClr val="tx1"/>
                    </a:gs>
                    <a:gs pos="30000">
                      <a:schemeClr val="tx1"/>
                    </a:gs>
                  </a:gsLst>
                  <a:lin ang="5400000" scaled="0"/>
                </a:gradFill>
              </a:rPr>
              <a:t>Microsoft 365 Copilot,</a:t>
            </a:r>
          </a:p>
          <a:p>
            <a:pPr algn="ctr"/>
            <a:r>
              <a:rPr lang="en-US" sz="1600" err="1">
                <a:gradFill>
                  <a:gsLst>
                    <a:gs pos="2917">
                      <a:schemeClr val="tx1"/>
                    </a:gs>
                    <a:gs pos="30000">
                      <a:schemeClr val="tx1"/>
                    </a:gs>
                  </a:gsLst>
                  <a:lin ang="5400000" scaled="0"/>
                </a:gradFill>
              </a:rPr>
              <a:t>Github</a:t>
            </a:r>
            <a:r>
              <a:rPr lang="en-US" sz="1600">
                <a:gradFill>
                  <a:gsLst>
                    <a:gs pos="2917">
                      <a:schemeClr val="tx1"/>
                    </a:gs>
                    <a:gs pos="30000">
                      <a:schemeClr val="tx1"/>
                    </a:gs>
                  </a:gsLst>
                  <a:lin ang="5400000" scaled="0"/>
                </a:gradFill>
              </a:rPr>
              <a:t> introduces Copilot X</a:t>
            </a:r>
          </a:p>
        </p:txBody>
      </p:sp>
      <p:pic>
        <p:nvPicPr>
          <p:cNvPr id="45" name="Picture 44">
            <a:extLst>
              <a:ext uri="{FF2B5EF4-FFF2-40B4-BE49-F238E27FC236}">
                <a16:creationId xmlns:a16="http://schemas.microsoft.com/office/drawing/2014/main" id="{902DB1DD-D119-993B-10F9-BFF47A752667}"/>
              </a:ext>
            </a:extLst>
          </p:cNvPr>
          <p:cNvPicPr>
            <a:picLocks noChangeAspect="1"/>
          </p:cNvPicPr>
          <p:nvPr/>
        </p:nvPicPr>
        <p:blipFill rotWithShape="1">
          <a:blip r:embed="rId9"/>
          <a:srcRect l="33126" r="31944"/>
          <a:stretch/>
        </p:blipFill>
        <p:spPr>
          <a:xfrm rot="5400000">
            <a:off x="6288524" y="5794995"/>
            <a:ext cx="479111" cy="548640"/>
          </a:xfrm>
          <a:prstGeom prst="roundRect">
            <a:avLst/>
          </a:prstGeom>
        </p:spPr>
      </p:pic>
      <p:pic>
        <p:nvPicPr>
          <p:cNvPr id="46" name="Picture 45" descr="A person reading a newspaper&#10;&#10;Description automatically generated with medium confidence">
            <a:extLst>
              <a:ext uri="{FF2B5EF4-FFF2-40B4-BE49-F238E27FC236}">
                <a16:creationId xmlns:a16="http://schemas.microsoft.com/office/drawing/2014/main" id="{B9EE178D-CFB7-FEC7-A67D-F1168C3ACFC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2627" y="1108841"/>
            <a:ext cx="4543000" cy="4543000"/>
          </a:xfrm>
          <a:prstGeom prst="rect">
            <a:avLst/>
          </a:prstGeom>
        </p:spPr>
      </p:pic>
      <p:sp>
        <p:nvSpPr>
          <p:cNvPr id="47" name="TextBox 46">
            <a:extLst>
              <a:ext uri="{FF2B5EF4-FFF2-40B4-BE49-F238E27FC236}">
                <a16:creationId xmlns:a16="http://schemas.microsoft.com/office/drawing/2014/main" id="{CFF34EAD-869B-0FE2-0686-9EC75BC05EBA}"/>
              </a:ext>
            </a:extLst>
          </p:cNvPr>
          <p:cNvSpPr txBox="1"/>
          <p:nvPr/>
        </p:nvSpPr>
        <p:spPr>
          <a:xfrm>
            <a:off x="7242627" y="5775456"/>
            <a:ext cx="2545712" cy="246221"/>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image generated by DALLE2</a:t>
            </a:r>
          </a:p>
        </p:txBody>
      </p:sp>
      <p:cxnSp>
        <p:nvCxnSpPr>
          <p:cNvPr id="49" name="Straight Connector 48">
            <a:extLst>
              <a:ext uri="{FF2B5EF4-FFF2-40B4-BE49-F238E27FC236}">
                <a16:creationId xmlns:a16="http://schemas.microsoft.com/office/drawing/2014/main" id="{73AD0683-98B2-C4F0-3392-9BA229CCF0B9}"/>
              </a:ext>
            </a:extLst>
          </p:cNvPr>
          <p:cNvCxnSpPr>
            <a:cxnSpLocks/>
          </p:cNvCxnSpPr>
          <p:nvPr/>
        </p:nvCxnSpPr>
        <p:spPr>
          <a:xfrm>
            <a:off x="3346835" y="6182346"/>
            <a:ext cx="0" cy="502522"/>
          </a:xfrm>
          <a:prstGeom prst="line">
            <a:avLst/>
          </a:prstGeom>
          <a:ln w="38100">
            <a:prstDash val="sysDash"/>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82997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8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18" grpId="0" animBg="1"/>
      <p:bldP spid="19" grpId="0"/>
      <p:bldP spid="25" grpId="0"/>
      <p:bldP spid="26" grpId="0" animBg="1"/>
      <p:bldP spid="33" grpId="0"/>
      <p:bldP spid="35" grpId="0" animBg="1"/>
      <p:bldP spid="39" grpId="0"/>
      <p:bldP spid="4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 bit of history</a:t>
            </a: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3" name="Arrow: Right 2">
            <a:extLst>
              <a:ext uri="{FF2B5EF4-FFF2-40B4-BE49-F238E27FC236}">
                <a16:creationId xmlns:a16="http://schemas.microsoft.com/office/drawing/2014/main" id="{4FC663FC-860D-5901-85E8-112B18FC0E30}"/>
              </a:ext>
            </a:extLst>
          </p:cNvPr>
          <p:cNvSpPr/>
          <p:nvPr/>
        </p:nvSpPr>
        <p:spPr bwMode="auto">
          <a:xfrm>
            <a:off x="758132" y="3245638"/>
            <a:ext cx="11166948" cy="6236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12DEECE5-01B6-AE25-DA0E-464A8D6C9401}"/>
              </a:ext>
            </a:extLst>
          </p:cNvPr>
          <p:cNvSpPr/>
          <p:nvPr/>
        </p:nvSpPr>
        <p:spPr bwMode="auto">
          <a:xfrm>
            <a:off x="1578322"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854F5EF8-E94A-B1D0-477F-279A18BA2B5B}"/>
              </a:ext>
            </a:extLst>
          </p:cNvPr>
          <p:cNvSpPr/>
          <p:nvPr/>
        </p:nvSpPr>
        <p:spPr bwMode="auto">
          <a:xfrm>
            <a:off x="7391947"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2D625403-3C81-F1A7-DCB3-F660B817BC6D}"/>
              </a:ext>
            </a:extLst>
          </p:cNvPr>
          <p:cNvSpPr/>
          <p:nvPr/>
        </p:nvSpPr>
        <p:spPr bwMode="auto">
          <a:xfrm>
            <a:off x="9984348"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C266CC9F-0F8F-0D78-15E9-C0E991735D79}"/>
              </a:ext>
            </a:extLst>
          </p:cNvPr>
          <p:cNvSpPr/>
          <p:nvPr/>
        </p:nvSpPr>
        <p:spPr bwMode="auto">
          <a:xfrm>
            <a:off x="4290309" y="3438305"/>
            <a:ext cx="242035" cy="24474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F6A630C4-CF35-CAA4-C71D-345D8DFA3714}"/>
              </a:ext>
            </a:extLst>
          </p:cNvPr>
          <p:cNvSpPr txBox="1"/>
          <p:nvPr/>
        </p:nvSpPr>
        <p:spPr>
          <a:xfrm>
            <a:off x="212299" y="3713322"/>
            <a:ext cx="2972222" cy="1994411"/>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1966 </a:t>
            </a:r>
            <a:br>
              <a:rPr lang="en-US" sz="2353" b="1">
                <a:gradFill>
                  <a:gsLst>
                    <a:gs pos="2917">
                      <a:schemeClr val="tx1"/>
                    </a:gs>
                    <a:gs pos="30000">
                      <a:schemeClr val="tx1"/>
                    </a:gs>
                  </a:gsLst>
                  <a:lin ang="5400000" scaled="0"/>
                </a:gradFill>
              </a:rPr>
            </a:br>
            <a:r>
              <a:rPr lang="en-US" sz="2353" b="1">
                <a:gradFill>
                  <a:gsLst>
                    <a:gs pos="2917">
                      <a:schemeClr val="tx1"/>
                    </a:gs>
                    <a:gs pos="30000">
                      <a:schemeClr val="tx1"/>
                    </a:gs>
                  </a:gsLst>
                  <a:lin ang="5400000" scaled="0"/>
                </a:gradFill>
              </a:rPr>
              <a:t>ELIZA</a:t>
            </a:r>
          </a:p>
          <a:p>
            <a:pPr algn="ctr">
              <a:lnSpc>
                <a:spcPct val="90000"/>
              </a:lnSpc>
              <a:spcAft>
                <a:spcPts val="588"/>
              </a:spcAft>
            </a:pPr>
            <a:r>
              <a:rPr lang="en-US" sz="2353">
                <a:gradFill>
                  <a:gsLst>
                    <a:gs pos="2917">
                      <a:schemeClr val="tx1"/>
                    </a:gs>
                    <a:gs pos="30000">
                      <a:schemeClr val="tx1"/>
                    </a:gs>
                  </a:gsLst>
                  <a:lin ang="5400000" scaled="0"/>
                </a:gradFill>
              </a:rPr>
              <a:t>Typewritten chatbot simulating a psychiatrist </a:t>
            </a:r>
          </a:p>
        </p:txBody>
      </p:sp>
      <p:sp>
        <p:nvSpPr>
          <p:cNvPr id="31" name="TextBox 30">
            <a:extLst>
              <a:ext uri="{FF2B5EF4-FFF2-40B4-BE49-F238E27FC236}">
                <a16:creationId xmlns:a16="http://schemas.microsoft.com/office/drawing/2014/main" id="{317131CF-2E7C-0D0D-837B-D24A6B16914D}"/>
              </a:ext>
            </a:extLst>
          </p:cNvPr>
          <p:cNvSpPr txBox="1"/>
          <p:nvPr/>
        </p:nvSpPr>
        <p:spPr>
          <a:xfrm>
            <a:off x="3051509" y="1280134"/>
            <a:ext cx="2957281" cy="1918979"/>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1980s – 1990s Return of AI research and birth of new statistical models  </a:t>
            </a:r>
          </a:p>
        </p:txBody>
      </p:sp>
      <p:sp>
        <p:nvSpPr>
          <p:cNvPr id="32" name="TextBox 31">
            <a:extLst>
              <a:ext uri="{FF2B5EF4-FFF2-40B4-BE49-F238E27FC236}">
                <a16:creationId xmlns:a16="http://schemas.microsoft.com/office/drawing/2014/main" id="{BF0C556E-EDCB-BBAD-FFAA-8DE1790AC05C}"/>
              </a:ext>
            </a:extLst>
          </p:cNvPr>
          <p:cNvSpPr txBox="1"/>
          <p:nvPr/>
        </p:nvSpPr>
        <p:spPr>
          <a:xfrm>
            <a:off x="6183211" y="1275753"/>
            <a:ext cx="2911962" cy="1670035"/>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2010 - 2015 </a:t>
            </a:r>
          </a:p>
          <a:p>
            <a:pPr algn="ctr">
              <a:lnSpc>
                <a:spcPct val="90000"/>
              </a:lnSpc>
              <a:spcAft>
                <a:spcPts val="588"/>
              </a:spcAft>
            </a:pPr>
            <a:r>
              <a:rPr lang="en-US" sz="2353" b="1">
                <a:gradFill>
                  <a:gsLst>
                    <a:gs pos="2917">
                      <a:schemeClr val="tx1"/>
                    </a:gs>
                    <a:gs pos="30000">
                      <a:schemeClr val="tx1"/>
                    </a:gs>
                  </a:gsLst>
                  <a:lin ang="5400000" scaled="0"/>
                </a:gradFill>
              </a:rPr>
              <a:t>Modern assistants like Siri, Cortana, Google Assistant</a:t>
            </a:r>
          </a:p>
        </p:txBody>
      </p:sp>
      <p:pic>
        <p:nvPicPr>
          <p:cNvPr id="33" name="Picture 2">
            <a:extLst>
              <a:ext uri="{FF2B5EF4-FFF2-40B4-BE49-F238E27FC236}">
                <a16:creationId xmlns:a16="http://schemas.microsoft.com/office/drawing/2014/main" id="{F4E77FC5-D0B7-D7AF-6A1F-2E11758EB6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16" y="1328424"/>
            <a:ext cx="2638587" cy="171108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BFBA459A-B7C6-C8E1-7C73-AD002D44547D}"/>
              </a:ext>
            </a:extLst>
          </p:cNvPr>
          <p:cNvPicPr>
            <a:picLocks noChangeAspect="1"/>
          </p:cNvPicPr>
          <p:nvPr/>
        </p:nvPicPr>
        <p:blipFill>
          <a:blip r:embed="rId4"/>
          <a:stretch>
            <a:fillRect/>
          </a:stretch>
        </p:blipFill>
        <p:spPr>
          <a:xfrm>
            <a:off x="6739770" y="3888561"/>
            <a:ext cx="1568488" cy="2830032"/>
          </a:xfrm>
          <a:prstGeom prst="rect">
            <a:avLst/>
          </a:prstGeom>
        </p:spPr>
      </p:pic>
      <p:pic>
        <p:nvPicPr>
          <p:cNvPr id="36" name="Picture 35">
            <a:extLst>
              <a:ext uri="{FF2B5EF4-FFF2-40B4-BE49-F238E27FC236}">
                <a16:creationId xmlns:a16="http://schemas.microsoft.com/office/drawing/2014/main" id="{CE14EA64-1B3D-E238-AAF1-4F8A30498EB9}"/>
              </a:ext>
            </a:extLst>
          </p:cNvPr>
          <p:cNvPicPr>
            <a:picLocks noChangeAspect="1"/>
          </p:cNvPicPr>
          <p:nvPr/>
        </p:nvPicPr>
        <p:blipFill rotWithShape="1">
          <a:blip r:embed="rId5"/>
          <a:srcRect r="37201" b="38208"/>
          <a:stretch/>
        </p:blipFill>
        <p:spPr>
          <a:xfrm>
            <a:off x="9095173" y="3884060"/>
            <a:ext cx="2317697" cy="2573364"/>
          </a:xfrm>
          <a:prstGeom prst="rect">
            <a:avLst/>
          </a:prstGeom>
        </p:spPr>
      </p:pic>
      <p:sp>
        <p:nvSpPr>
          <p:cNvPr id="37" name="TextBox 36">
            <a:extLst>
              <a:ext uri="{FF2B5EF4-FFF2-40B4-BE49-F238E27FC236}">
                <a16:creationId xmlns:a16="http://schemas.microsoft.com/office/drawing/2014/main" id="{DA239790-3FD5-9702-1D9E-11A146946AB0}"/>
              </a:ext>
            </a:extLst>
          </p:cNvPr>
          <p:cNvSpPr txBox="1"/>
          <p:nvPr/>
        </p:nvSpPr>
        <p:spPr>
          <a:xfrm>
            <a:off x="8925274" y="1238029"/>
            <a:ext cx="2627629" cy="1995894"/>
          </a:xfrm>
          <a:prstGeom prst="rect">
            <a:avLst/>
          </a:prstGeom>
          <a:noFill/>
        </p:spPr>
        <p:txBody>
          <a:bodyPr wrap="square" lIns="179285" tIns="143428" rIns="179285" bIns="143428"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lnSpc>
                <a:spcPct val="90000"/>
              </a:lnSpc>
              <a:spcAft>
                <a:spcPts val="588"/>
              </a:spcAft>
            </a:pPr>
            <a:r>
              <a:rPr lang="en-US" sz="2353" b="1">
                <a:gradFill>
                  <a:gsLst>
                    <a:gs pos="2917">
                      <a:schemeClr val="tx1"/>
                    </a:gs>
                    <a:gs pos="30000">
                      <a:schemeClr val="tx1"/>
                    </a:gs>
                  </a:gsLst>
                  <a:lin ang="5400000" scaled="0"/>
                </a:gradFill>
              </a:rPr>
              <a:t>Today</a:t>
            </a:r>
          </a:p>
          <a:p>
            <a:pPr algn="ctr">
              <a:lnSpc>
                <a:spcPct val="90000"/>
              </a:lnSpc>
              <a:spcAft>
                <a:spcPts val="588"/>
              </a:spcAft>
            </a:pPr>
            <a:r>
              <a:rPr lang="en-US" sz="2353" b="1">
                <a:gradFill>
                  <a:gsLst>
                    <a:gs pos="2917">
                      <a:schemeClr val="tx1"/>
                    </a:gs>
                    <a:gs pos="30000">
                      <a:schemeClr val="tx1"/>
                    </a:gs>
                  </a:gsLst>
                  <a:lin ang="5400000" scaled="0"/>
                </a:gradFill>
              </a:rPr>
              <a:t>Generative AI based on Transformer architecture</a:t>
            </a:r>
          </a:p>
        </p:txBody>
      </p:sp>
      <p:grpSp>
        <p:nvGrpSpPr>
          <p:cNvPr id="38" name="Group 37">
            <a:extLst>
              <a:ext uri="{FF2B5EF4-FFF2-40B4-BE49-F238E27FC236}">
                <a16:creationId xmlns:a16="http://schemas.microsoft.com/office/drawing/2014/main" id="{B4132D8A-CF02-B3C8-71BA-88EADFB9CD81}"/>
              </a:ext>
            </a:extLst>
          </p:cNvPr>
          <p:cNvGrpSpPr/>
          <p:nvPr/>
        </p:nvGrpSpPr>
        <p:grpSpPr>
          <a:xfrm>
            <a:off x="3732676" y="4039715"/>
            <a:ext cx="1808712" cy="1477877"/>
            <a:chOff x="4395216" y="1897002"/>
            <a:chExt cx="4799076" cy="3609274"/>
          </a:xfrm>
        </p:grpSpPr>
        <p:cxnSp>
          <p:nvCxnSpPr>
            <p:cNvPr id="39" name="Straight Connector 38">
              <a:extLst>
                <a:ext uri="{FF2B5EF4-FFF2-40B4-BE49-F238E27FC236}">
                  <a16:creationId xmlns:a16="http://schemas.microsoft.com/office/drawing/2014/main" id="{BA42B014-00A9-1250-FE59-EB8F0D09E082}"/>
                </a:ext>
              </a:extLst>
            </p:cNvPr>
            <p:cNvCxnSpPr>
              <a:cxnSpLocks/>
            </p:cNvCxnSpPr>
            <p:nvPr/>
          </p:nvCxnSpPr>
          <p:spPr>
            <a:xfrm flipV="1">
              <a:off x="4710684" y="2188464"/>
              <a:ext cx="1385316" cy="57912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36C52E8-FB44-F8B2-F771-BF383BF229E5}"/>
                </a:ext>
              </a:extLst>
            </p:cNvPr>
            <p:cNvCxnSpPr>
              <a:cxnSpLocks/>
            </p:cNvCxnSpPr>
            <p:nvPr/>
          </p:nvCxnSpPr>
          <p:spPr>
            <a:xfrm>
              <a:off x="4706874" y="2767584"/>
              <a:ext cx="1389126" cy="4389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3461030-9304-8603-F07C-06316E2D3773}"/>
                </a:ext>
              </a:extLst>
            </p:cNvPr>
            <p:cNvCxnSpPr>
              <a:cxnSpLocks/>
            </p:cNvCxnSpPr>
            <p:nvPr/>
          </p:nvCxnSpPr>
          <p:spPr>
            <a:xfrm>
              <a:off x="4706874" y="2767584"/>
              <a:ext cx="1389126" cy="141281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A471987-6BF1-A58B-821D-C9EC1B025660}"/>
                </a:ext>
              </a:extLst>
            </p:cNvPr>
            <p:cNvCxnSpPr>
              <a:cxnSpLocks/>
            </p:cNvCxnSpPr>
            <p:nvPr/>
          </p:nvCxnSpPr>
          <p:spPr>
            <a:xfrm>
              <a:off x="4706874" y="2767584"/>
              <a:ext cx="1389126" cy="243840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033F90B-5390-3BE3-8F09-283646C95CCF}"/>
                </a:ext>
              </a:extLst>
            </p:cNvPr>
            <p:cNvCxnSpPr>
              <a:cxnSpLocks/>
            </p:cNvCxnSpPr>
            <p:nvPr/>
          </p:nvCxnSpPr>
          <p:spPr>
            <a:xfrm flipV="1">
              <a:off x="4692396" y="3202718"/>
              <a:ext cx="1407414" cy="50596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F5332E-2000-5277-9C14-E229E671F400}"/>
                </a:ext>
              </a:extLst>
            </p:cNvPr>
            <p:cNvCxnSpPr>
              <a:cxnSpLocks/>
            </p:cNvCxnSpPr>
            <p:nvPr/>
          </p:nvCxnSpPr>
          <p:spPr>
            <a:xfrm>
              <a:off x="4688586" y="3708686"/>
              <a:ext cx="1421892" cy="47171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270FFBD-7BE0-5272-F198-543B461E328D}"/>
                </a:ext>
              </a:extLst>
            </p:cNvPr>
            <p:cNvCxnSpPr>
              <a:cxnSpLocks/>
            </p:cNvCxnSpPr>
            <p:nvPr/>
          </p:nvCxnSpPr>
          <p:spPr>
            <a:xfrm>
              <a:off x="4688586" y="3708686"/>
              <a:ext cx="1421892" cy="14972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9A4CC3-C523-2172-4D3F-EF0B1B5021E0}"/>
                </a:ext>
              </a:extLst>
            </p:cNvPr>
            <p:cNvCxnSpPr>
              <a:cxnSpLocks/>
            </p:cNvCxnSpPr>
            <p:nvPr/>
          </p:nvCxnSpPr>
          <p:spPr>
            <a:xfrm flipV="1">
              <a:off x="4688586" y="2180265"/>
              <a:ext cx="1418082" cy="1528421"/>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463C8A8-0AAA-BCD5-5D2A-EB089D8AE156}"/>
                </a:ext>
              </a:extLst>
            </p:cNvPr>
            <p:cNvCxnSpPr>
              <a:cxnSpLocks/>
            </p:cNvCxnSpPr>
            <p:nvPr/>
          </p:nvCxnSpPr>
          <p:spPr>
            <a:xfrm flipV="1">
              <a:off x="4694682" y="4180396"/>
              <a:ext cx="1401318" cy="44805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F34215D-431A-0336-E996-46A37597684D}"/>
                </a:ext>
              </a:extLst>
            </p:cNvPr>
            <p:cNvCxnSpPr>
              <a:cxnSpLocks/>
            </p:cNvCxnSpPr>
            <p:nvPr/>
          </p:nvCxnSpPr>
          <p:spPr>
            <a:xfrm>
              <a:off x="4690872" y="4628452"/>
              <a:ext cx="1401318" cy="560832"/>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48589BE-1F21-13F7-8FCE-3855063DE7DD}"/>
                </a:ext>
              </a:extLst>
            </p:cNvPr>
            <p:cNvCxnSpPr>
              <a:cxnSpLocks/>
            </p:cNvCxnSpPr>
            <p:nvPr/>
          </p:nvCxnSpPr>
          <p:spPr>
            <a:xfrm flipV="1">
              <a:off x="4690872" y="3202718"/>
              <a:ext cx="1408938" cy="142573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2898086-8584-6E99-750B-2790BAB1029C}"/>
                </a:ext>
              </a:extLst>
            </p:cNvPr>
            <p:cNvCxnSpPr>
              <a:cxnSpLocks/>
            </p:cNvCxnSpPr>
            <p:nvPr/>
          </p:nvCxnSpPr>
          <p:spPr>
            <a:xfrm flipV="1">
              <a:off x="4690872" y="2176493"/>
              <a:ext cx="1415796" cy="245195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763A4E51-E6AA-CF6E-37F2-77B81FA55BC5}"/>
                </a:ext>
              </a:extLst>
            </p:cNvPr>
            <p:cNvSpPr/>
            <p:nvPr/>
          </p:nvSpPr>
          <p:spPr>
            <a:xfrm>
              <a:off x="4395216" y="2447544"/>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2" name="Oval 51">
              <a:extLst>
                <a:ext uri="{FF2B5EF4-FFF2-40B4-BE49-F238E27FC236}">
                  <a16:creationId xmlns:a16="http://schemas.microsoft.com/office/drawing/2014/main" id="{A7121CAB-002E-945E-8410-64CED103E96D}"/>
                </a:ext>
              </a:extLst>
            </p:cNvPr>
            <p:cNvSpPr/>
            <p:nvPr/>
          </p:nvSpPr>
          <p:spPr>
            <a:xfrm>
              <a:off x="4395216" y="3385598"/>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3" name="Oval 52">
              <a:extLst>
                <a:ext uri="{FF2B5EF4-FFF2-40B4-BE49-F238E27FC236}">
                  <a16:creationId xmlns:a16="http://schemas.microsoft.com/office/drawing/2014/main" id="{5F14A41D-F52E-96AA-60C7-02E88FEBCF5E}"/>
                </a:ext>
              </a:extLst>
            </p:cNvPr>
            <p:cNvSpPr/>
            <p:nvPr/>
          </p:nvSpPr>
          <p:spPr>
            <a:xfrm>
              <a:off x="4395216" y="4323652"/>
              <a:ext cx="615696" cy="6156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54" name="Straight Connector 53">
              <a:extLst>
                <a:ext uri="{FF2B5EF4-FFF2-40B4-BE49-F238E27FC236}">
                  <a16:creationId xmlns:a16="http://schemas.microsoft.com/office/drawing/2014/main" id="{5534E076-55D5-A15E-4B2E-C02732FB01A3}"/>
                </a:ext>
              </a:extLst>
            </p:cNvPr>
            <p:cNvCxnSpPr>
              <a:cxnSpLocks/>
            </p:cNvCxnSpPr>
            <p:nvPr/>
          </p:nvCxnSpPr>
          <p:spPr>
            <a:xfrm>
              <a:off x="6082284" y="2209070"/>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14D56E0-FBFC-EE1F-8CDB-016515D11734}"/>
                </a:ext>
              </a:extLst>
            </p:cNvPr>
            <p:cNvCxnSpPr>
              <a:cxnSpLocks/>
            </p:cNvCxnSpPr>
            <p:nvPr/>
          </p:nvCxnSpPr>
          <p:spPr>
            <a:xfrm>
              <a:off x="6078474" y="2209070"/>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B755E3B-7A85-1C1F-A930-96AE057BF7F3}"/>
                </a:ext>
              </a:extLst>
            </p:cNvPr>
            <p:cNvCxnSpPr>
              <a:cxnSpLocks/>
            </p:cNvCxnSpPr>
            <p:nvPr/>
          </p:nvCxnSpPr>
          <p:spPr>
            <a:xfrm>
              <a:off x="6078474" y="2209070"/>
              <a:ext cx="1422654" cy="201568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856C8EF-32B4-12E4-89E2-E1D2231A6247}"/>
                </a:ext>
              </a:extLst>
            </p:cNvPr>
            <p:cNvCxnSpPr>
              <a:cxnSpLocks/>
            </p:cNvCxnSpPr>
            <p:nvPr/>
          </p:nvCxnSpPr>
          <p:spPr>
            <a:xfrm>
              <a:off x="6078474" y="2209070"/>
              <a:ext cx="1422654" cy="2996914"/>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5891224-F63F-BC8D-7AD6-EE52DDD876EA}"/>
                </a:ext>
              </a:extLst>
            </p:cNvPr>
            <p:cNvCxnSpPr>
              <a:cxnSpLocks/>
            </p:cNvCxnSpPr>
            <p:nvPr/>
          </p:nvCxnSpPr>
          <p:spPr>
            <a:xfrm flipV="1">
              <a:off x="6072378" y="4221755"/>
              <a:ext cx="1412748" cy="974349"/>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4F54087-25D2-DDAB-62BA-E7845C806B5C}"/>
                </a:ext>
              </a:extLst>
            </p:cNvPr>
            <p:cNvCxnSpPr>
              <a:cxnSpLocks/>
            </p:cNvCxnSpPr>
            <p:nvPr/>
          </p:nvCxnSpPr>
          <p:spPr>
            <a:xfrm flipV="1">
              <a:off x="6072378" y="3185811"/>
              <a:ext cx="1433322" cy="201029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A37CA0-CA71-08CB-ABE2-F9F9694B18C0}"/>
                </a:ext>
              </a:extLst>
            </p:cNvPr>
            <p:cNvCxnSpPr>
              <a:cxnSpLocks/>
            </p:cNvCxnSpPr>
            <p:nvPr/>
          </p:nvCxnSpPr>
          <p:spPr>
            <a:xfrm flipV="1">
              <a:off x="6086475" y="2206009"/>
              <a:ext cx="1412367" cy="299009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B813523-9EA4-4275-0DEE-AA9493C865CE}"/>
                </a:ext>
              </a:extLst>
            </p:cNvPr>
            <p:cNvCxnSpPr>
              <a:cxnSpLocks/>
            </p:cNvCxnSpPr>
            <p:nvPr/>
          </p:nvCxnSpPr>
          <p:spPr>
            <a:xfrm>
              <a:off x="6073140" y="3195735"/>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73719A2-B143-1FA0-4033-0BD3DAA3769F}"/>
                </a:ext>
              </a:extLst>
            </p:cNvPr>
            <p:cNvCxnSpPr>
              <a:cxnSpLocks/>
            </p:cNvCxnSpPr>
            <p:nvPr/>
          </p:nvCxnSpPr>
          <p:spPr>
            <a:xfrm>
              <a:off x="6073140" y="3195735"/>
              <a:ext cx="1422654" cy="201568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19C39E4-580B-9321-150C-46139D811748}"/>
                </a:ext>
              </a:extLst>
            </p:cNvPr>
            <p:cNvCxnSpPr>
              <a:cxnSpLocks/>
            </p:cNvCxnSpPr>
            <p:nvPr/>
          </p:nvCxnSpPr>
          <p:spPr>
            <a:xfrm flipV="1">
              <a:off x="6073140" y="2209069"/>
              <a:ext cx="1422654" cy="98666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E6EDC9A-68DC-0250-F0B0-30633075F91F}"/>
                </a:ext>
              </a:extLst>
            </p:cNvPr>
            <p:cNvCxnSpPr>
              <a:cxnSpLocks/>
            </p:cNvCxnSpPr>
            <p:nvPr/>
          </p:nvCxnSpPr>
          <p:spPr>
            <a:xfrm>
              <a:off x="6073140" y="320271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AD6D1B0-F519-18F4-B138-0DDEAEF7F1B1}"/>
                </a:ext>
              </a:extLst>
            </p:cNvPr>
            <p:cNvCxnSpPr>
              <a:cxnSpLocks/>
            </p:cNvCxnSpPr>
            <p:nvPr/>
          </p:nvCxnSpPr>
          <p:spPr>
            <a:xfrm>
              <a:off x="6088380" y="420855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9CD8443-1F08-A497-B597-5B254EA448E4}"/>
                </a:ext>
              </a:extLst>
            </p:cNvPr>
            <p:cNvCxnSpPr>
              <a:cxnSpLocks/>
            </p:cNvCxnSpPr>
            <p:nvPr/>
          </p:nvCxnSpPr>
          <p:spPr>
            <a:xfrm>
              <a:off x="6076188" y="5202206"/>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C39CAC6-EEBE-58C3-28C9-5C55A4CE0BD3}"/>
                </a:ext>
              </a:extLst>
            </p:cNvPr>
            <p:cNvCxnSpPr>
              <a:cxnSpLocks/>
            </p:cNvCxnSpPr>
            <p:nvPr/>
          </p:nvCxnSpPr>
          <p:spPr>
            <a:xfrm>
              <a:off x="6080760" y="4194906"/>
              <a:ext cx="1422654" cy="100119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CFE5FA3-5D9F-7E20-F379-6394BBEF60F7}"/>
                </a:ext>
              </a:extLst>
            </p:cNvPr>
            <p:cNvCxnSpPr>
              <a:cxnSpLocks/>
            </p:cNvCxnSpPr>
            <p:nvPr/>
          </p:nvCxnSpPr>
          <p:spPr>
            <a:xfrm flipV="1">
              <a:off x="6080760" y="3192631"/>
              <a:ext cx="1418082" cy="100227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FBFFA09-B2DB-00A4-1289-12805704AE92}"/>
                </a:ext>
              </a:extLst>
            </p:cNvPr>
            <p:cNvCxnSpPr>
              <a:cxnSpLocks/>
            </p:cNvCxnSpPr>
            <p:nvPr/>
          </p:nvCxnSpPr>
          <p:spPr>
            <a:xfrm flipV="1">
              <a:off x="6080760" y="2201520"/>
              <a:ext cx="1411224" cy="199338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9CF22B1-AF4F-B998-9083-16FC9FA90F2B}"/>
                </a:ext>
              </a:extLst>
            </p:cNvPr>
            <p:cNvCxnSpPr>
              <a:cxnSpLocks/>
            </p:cNvCxnSpPr>
            <p:nvPr/>
          </p:nvCxnSpPr>
          <p:spPr>
            <a:xfrm>
              <a:off x="7485126" y="3202718"/>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337C157-25B4-15B3-5FC3-D6B1112F8614}"/>
                </a:ext>
              </a:extLst>
            </p:cNvPr>
            <p:cNvCxnSpPr>
              <a:cxnSpLocks/>
            </p:cNvCxnSpPr>
            <p:nvPr/>
          </p:nvCxnSpPr>
          <p:spPr>
            <a:xfrm>
              <a:off x="7480554" y="3189633"/>
              <a:ext cx="1405890" cy="1023415"/>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63B8A51-C329-5147-345C-B9D787AD157B}"/>
                </a:ext>
              </a:extLst>
            </p:cNvPr>
            <p:cNvCxnSpPr>
              <a:cxnSpLocks/>
            </p:cNvCxnSpPr>
            <p:nvPr/>
          </p:nvCxnSpPr>
          <p:spPr>
            <a:xfrm>
              <a:off x="7485126" y="4207562"/>
              <a:ext cx="1413510" cy="0"/>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631DD5D-E6EE-24D0-85D0-C1C584346FEB}"/>
                </a:ext>
              </a:extLst>
            </p:cNvPr>
            <p:cNvCxnSpPr>
              <a:cxnSpLocks/>
            </p:cNvCxnSpPr>
            <p:nvPr/>
          </p:nvCxnSpPr>
          <p:spPr>
            <a:xfrm flipV="1">
              <a:off x="7485888" y="3201837"/>
              <a:ext cx="1400556" cy="1001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56C28475-015D-9305-870E-067260015778}"/>
                </a:ext>
              </a:extLst>
            </p:cNvPr>
            <p:cNvSpPr/>
            <p:nvPr/>
          </p:nvSpPr>
          <p:spPr>
            <a:xfrm>
              <a:off x="5788152" y="1897002"/>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5" name="Oval 74">
              <a:extLst>
                <a:ext uri="{FF2B5EF4-FFF2-40B4-BE49-F238E27FC236}">
                  <a16:creationId xmlns:a16="http://schemas.microsoft.com/office/drawing/2014/main" id="{9FFB8D8A-7674-EA7B-D97F-0D7D794E7933}"/>
                </a:ext>
              </a:extLst>
            </p:cNvPr>
            <p:cNvSpPr/>
            <p:nvPr/>
          </p:nvSpPr>
          <p:spPr>
            <a:xfrm>
              <a:off x="5788152" y="2896746"/>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6" name="Oval 75">
              <a:extLst>
                <a:ext uri="{FF2B5EF4-FFF2-40B4-BE49-F238E27FC236}">
                  <a16:creationId xmlns:a16="http://schemas.microsoft.com/office/drawing/2014/main" id="{0896DFD6-0B4C-DCE3-0428-ADEA41D59EFF}"/>
                </a:ext>
              </a:extLst>
            </p:cNvPr>
            <p:cNvSpPr/>
            <p:nvPr/>
          </p:nvSpPr>
          <p:spPr>
            <a:xfrm>
              <a:off x="5788152" y="389649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7" name="Oval 76">
              <a:extLst>
                <a:ext uri="{FF2B5EF4-FFF2-40B4-BE49-F238E27FC236}">
                  <a16:creationId xmlns:a16="http://schemas.microsoft.com/office/drawing/2014/main" id="{0A9CF6AD-82F6-BB43-3EC2-A282356B9A95}"/>
                </a:ext>
              </a:extLst>
            </p:cNvPr>
            <p:cNvSpPr/>
            <p:nvPr/>
          </p:nvSpPr>
          <p:spPr>
            <a:xfrm>
              <a:off x="5788152" y="489058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8" name="Oval 77">
              <a:extLst>
                <a:ext uri="{FF2B5EF4-FFF2-40B4-BE49-F238E27FC236}">
                  <a16:creationId xmlns:a16="http://schemas.microsoft.com/office/drawing/2014/main" id="{8465C5AB-8F8D-BB8A-BDFA-5FCD7A56E066}"/>
                </a:ext>
              </a:extLst>
            </p:cNvPr>
            <p:cNvSpPr/>
            <p:nvPr/>
          </p:nvSpPr>
          <p:spPr>
            <a:xfrm>
              <a:off x="7181088" y="2896746"/>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9" name="Oval 78">
              <a:extLst>
                <a:ext uri="{FF2B5EF4-FFF2-40B4-BE49-F238E27FC236}">
                  <a16:creationId xmlns:a16="http://schemas.microsoft.com/office/drawing/2014/main" id="{8CEE37C8-EACE-8DB1-92E1-F43373C50673}"/>
                </a:ext>
              </a:extLst>
            </p:cNvPr>
            <p:cNvSpPr/>
            <p:nvPr/>
          </p:nvSpPr>
          <p:spPr>
            <a:xfrm>
              <a:off x="7181088" y="389649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80" name="Straight Connector 79">
              <a:extLst>
                <a:ext uri="{FF2B5EF4-FFF2-40B4-BE49-F238E27FC236}">
                  <a16:creationId xmlns:a16="http://schemas.microsoft.com/office/drawing/2014/main" id="{C02C3587-CC94-AC65-8E0A-DEEE00A2D3F5}"/>
                </a:ext>
              </a:extLst>
            </p:cNvPr>
            <p:cNvCxnSpPr>
              <a:cxnSpLocks/>
            </p:cNvCxnSpPr>
            <p:nvPr/>
          </p:nvCxnSpPr>
          <p:spPr>
            <a:xfrm>
              <a:off x="7478268" y="2212275"/>
              <a:ext cx="1408176" cy="200077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46C886C-8B65-14A5-1A68-1BB4D1E5EB44}"/>
                </a:ext>
              </a:extLst>
            </p:cNvPr>
            <p:cNvCxnSpPr>
              <a:cxnSpLocks/>
            </p:cNvCxnSpPr>
            <p:nvPr/>
          </p:nvCxnSpPr>
          <p:spPr>
            <a:xfrm>
              <a:off x="7473696" y="2199190"/>
              <a:ext cx="1422654" cy="1002646"/>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B90244A-630A-DB3D-99B9-5D675AF810BD}"/>
                </a:ext>
              </a:extLst>
            </p:cNvPr>
            <p:cNvCxnSpPr>
              <a:cxnSpLocks/>
            </p:cNvCxnSpPr>
            <p:nvPr/>
          </p:nvCxnSpPr>
          <p:spPr>
            <a:xfrm flipV="1">
              <a:off x="7485126" y="3192631"/>
              <a:ext cx="1411224" cy="2005793"/>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2FD587-E4B9-DCFF-1664-B5178DBBB47F}"/>
                </a:ext>
              </a:extLst>
            </p:cNvPr>
            <p:cNvCxnSpPr>
              <a:cxnSpLocks/>
            </p:cNvCxnSpPr>
            <p:nvPr/>
          </p:nvCxnSpPr>
          <p:spPr>
            <a:xfrm flipV="1">
              <a:off x="7485888" y="4192699"/>
              <a:ext cx="1400556" cy="1001738"/>
            </a:xfrm>
            <a:prstGeom prst="lin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0C27252B-6878-2442-1A13-7559C48E5D87}"/>
                </a:ext>
              </a:extLst>
            </p:cNvPr>
            <p:cNvSpPr/>
            <p:nvPr/>
          </p:nvSpPr>
          <p:spPr>
            <a:xfrm>
              <a:off x="7181088" y="1897002"/>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5" name="Oval 84">
              <a:extLst>
                <a:ext uri="{FF2B5EF4-FFF2-40B4-BE49-F238E27FC236}">
                  <a16:creationId xmlns:a16="http://schemas.microsoft.com/office/drawing/2014/main" id="{5B492880-92CD-4B22-8EF7-205328C042C7}"/>
                </a:ext>
              </a:extLst>
            </p:cNvPr>
            <p:cNvSpPr/>
            <p:nvPr/>
          </p:nvSpPr>
          <p:spPr>
            <a:xfrm>
              <a:off x="7181088" y="4890580"/>
              <a:ext cx="615696" cy="6156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6" name="Oval 85">
              <a:extLst>
                <a:ext uri="{FF2B5EF4-FFF2-40B4-BE49-F238E27FC236}">
                  <a16:creationId xmlns:a16="http://schemas.microsoft.com/office/drawing/2014/main" id="{A82D0182-CA4C-C367-CCE5-3E64654E468C}"/>
                </a:ext>
              </a:extLst>
            </p:cNvPr>
            <p:cNvSpPr/>
            <p:nvPr/>
          </p:nvSpPr>
          <p:spPr>
            <a:xfrm>
              <a:off x="8567166" y="2902420"/>
              <a:ext cx="615696" cy="6156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7" name="Oval 86">
              <a:extLst>
                <a:ext uri="{FF2B5EF4-FFF2-40B4-BE49-F238E27FC236}">
                  <a16:creationId xmlns:a16="http://schemas.microsoft.com/office/drawing/2014/main" id="{A661942E-D07B-76D3-B503-BFFF497EED80}"/>
                </a:ext>
              </a:extLst>
            </p:cNvPr>
            <p:cNvSpPr/>
            <p:nvPr/>
          </p:nvSpPr>
          <p:spPr>
            <a:xfrm>
              <a:off x="8578596" y="3896277"/>
              <a:ext cx="615696" cy="6156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35143503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AD1D92-96E4-4C8B-B78A-CFAD8842AE41}"/>
              </a:ext>
            </a:extLst>
          </p:cNvPr>
          <p:cNvSpPr>
            <a:spLocks noGrp="1"/>
          </p:cNvSpPr>
          <p:nvPr>
            <p:ph type="title"/>
          </p:nvPr>
        </p:nvSpPr>
        <p:spPr>
          <a:xfrm>
            <a:off x="777389" y="3003237"/>
            <a:ext cx="8152121" cy="553998"/>
          </a:xfrm>
        </p:spPr>
        <p:txBody>
          <a:bodyPr/>
          <a:lstStyle/>
          <a:p>
            <a:r>
              <a:rPr lang="en-US" sz="3600">
                <a:gradFill flip="none" rotWithShape="1">
                  <a:gsLst>
                    <a:gs pos="100000">
                      <a:srgbClr val="CD98D0"/>
                    </a:gs>
                    <a:gs pos="0">
                      <a:srgbClr val="8DC8E8"/>
                    </a:gs>
                  </a:gsLst>
                  <a:lin ang="2700000" scaled="1"/>
                  <a:tileRect/>
                </a:gradFill>
                <a:latin typeface="Segoe UI Semibold"/>
                <a:cs typeface="Segoe UI"/>
              </a:rPr>
              <a:t>Language Models Progression</a:t>
            </a:r>
          </a:p>
        </p:txBody>
      </p:sp>
      <p:sp>
        <p:nvSpPr>
          <p:cNvPr id="53" name="Text Placeholder 8">
            <a:extLst>
              <a:ext uri="{FF2B5EF4-FFF2-40B4-BE49-F238E27FC236}">
                <a16:creationId xmlns:a16="http://schemas.microsoft.com/office/drawing/2014/main" id="{76C3760B-797A-4703-9DE2-488ADE7853AB}"/>
              </a:ext>
            </a:extLst>
          </p:cNvPr>
          <p:cNvSpPr txBox="1">
            <a:spLocks/>
          </p:cNvSpPr>
          <p:nvPr/>
        </p:nvSpPr>
        <p:spPr>
          <a:xfrm>
            <a:off x="4522950" y="6600144"/>
            <a:ext cx="10880735" cy="1692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1612" marR="0" lvl="0" indent="0" algn="l" defTabSz="932742" rtl="0" eaLnBrk="1" fontAlgn="auto" latinLnBrk="0" hangingPunct="1">
              <a:lnSpc>
                <a:spcPct val="100000"/>
              </a:lnSpc>
              <a:spcBef>
                <a:spcPts val="0"/>
              </a:spcBef>
              <a:spcAft>
                <a:spcPts val="0"/>
              </a:spcAft>
              <a:buClr>
                <a:srgbClr val="000000"/>
              </a:buClr>
              <a:buSzPct val="90000"/>
              <a:buFont typeface="Wingdings" panose="05000000000000000000" pitchFamily="2" charset="2"/>
              <a:buNone/>
              <a:tabLst/>
              <a:defRPr/>
            </a:pPr>
            <a:r>
              <a:rPr kumimoji="0" lang="en-US" sz="1100" b="0" i="1" u="none" strike="noStrike" kern="120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1</a:t>
            </a:r>
            <a:r>
              <a:rPr kumimoji="0" lang="en-US" sz="11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General guidance is to start with Davinci and then go down to see if a less sophisticated model can repeat the same results</a:t>
            </a:r>
            <a:r>
              <a:rPr kumimoji="0" lang="en-US" sz="1100" b="0" i="1"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Segoe UI" panose="020B0502040204020203" pitchFamily="34" charset="0"/>
              </a:rPr>
              <a:t> </a:t>
            </a:r>
          </a:p>
        </p:txBody>
      </p:sp>
    </p:spTree>
    <p:extLst>
      <p:ext uri="{BB962C8B-B14F-4D97-AF65-F5344CB8AC3E}">
        <p14:creationId xmlns:p14="http://schemas.microsoft.com/office/powerpoint/2010/main" val="119900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How a NN “understands” a sentence</a:t>
            </a: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7261A113-0D23-0FA4-469E-9C680A379A02}"/>
              </a:ext>
            </a:extLst>
          </p:cNvPr>
          <p:cNvSpPr txBox="1"/>
          <p:nvPr/>
        </p:nvSpPr>
        <p:spPr>
          <a:xfrm>
            <a:off x="1696940" y="1132252"/>
            <a:ext cx="9363539" cy="553998"/>
          </a:xfrm>
          <a:prstGeom prst="rect">
            <a:avLst/>
          </a:prstGeom>
          <a:noFill/>
        </p:spPr>
        <p:txBody>
          <a:bodyPr wrap="square" lIns="0" tIns="0" rIns="0" bIns="0" rtlCol="0">
            <a:spAutoFit/>
          </a:bodyPr>
          <a:lstStyle/>
          <a:p>
            <a:pPr algn="l"/>
            <a:r>
              <a:rPr lang="en-US" sz="3600" b="1">
                <a:solidFill>
                  <a:schemeClr val="accent1"/>
                </a:solidFill>
              </a:rPr>
              <a:t>He had tea and she drank iced coffee.</a:t>
            </a:r>
          </a:p>
        </p:txBody>
      </p:sp>
      <p:cxnSp>
        <p:nvCxnSpPr>
          <p:cNvPr id="10" name="Straight Connector 9">
            <a:extLst>
              <a:ext uri="{FF2B5EF4-FFF2-40B4-BE49-F238E27FC236}">
                <a16:creationId xmlns:a16="http://schemas.microsoft.com/office/drawing/2014/main" id="{BFD5D54B-C0D2-BA3B-A386-0D2ACC6B5732}"/>
              </a:ext>
            </a:extLst>
          </p:cNvPr>
          <p:cNvCxnSpPr/>
          <p:nvPr/>
        </p:nvCxnSpPr>
        <p:spPr>
          <a:xfrm>
            <a:off x="2363862"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FDA1A89-1EC6-974C-67D2-E6D63DC82DF8}"/>
              </a:ext>
            </a:extLst>
          </p:cNvPr>
          <p:cNvCxnSpPr/>
          <p:nvPr/>
        </p:nvCxnSpPr>
        <p:spPr>
          <a:xfrm>
            <a:off x="328035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BB35AD-1762-C580-D54E-0EB23246885E}"/>
              </a:ext>
            </a:extLst>
          </p:cNvPr>
          <p:cNvCxnSpPr/>
          <p:nvPr/>
        </p:nvCxnSpPr>
        <p:spPr>
          <a:xfrm>
            <a:off x="4056963"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0E76566-A72B-4469-7F09-DD510F4B9A96}"/>
              </a:ext>
            </a:extLst>
          </p:cNvPr>
          <p:cNvCxnSpPr/>
          <p:nvPr/>
        </p:nvCxnSpPr>
        <p:spPr>
          <a:xfrm>
            <a:off x="4996415"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C221A5-D968-F793-E919-EAB4147A7BB5}"/>
              </a:ext>
            </a:extLst>
          </p:cNvPr>
          <p:cNvCxnSpPr/>
          <p:nvPr/>
        </p:nvCxnSpPr>
        <p:spPr>
          <a:xfrm>
            <a:off x="5860711"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5D206EC-0AD1-F03B-9113-595288DB808F}"/>
              </a:ext>
            </a:extLst>
          </p:cNvPr>
          <p:cNvCxnSpPr/>
          <p:nvPr/>
        </p:nvCxnSpPr>
        <p:spPr>
          <a:xfrm>
            <a:off x="7234399"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FDC672A-D1CC-473D-F0D0-24803ADCF70F}"/>
              </a:ext>
            </a:extLst>
          </p:cNvPr>
          <p:cNvCxnSpPr/>
          <p:nvPr/>
        </p:nvCxnSpPr>
        <p:spPr>
          <a:xfrm>
            <a:off x="8228130"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374BEA-464A-4589-A0F5-10C8E7D8E7E2}"/>
              </a:ext>
            </a:extLst>
          </p:cNvPr>
          <p:cNvCxnSpPr/>
          <p:nvPr/>
        </p:nvCxnSpPr>
        <p:spPr>
          <a:xfrm>
            <a:off x="9631044" y="1132252"/>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24CA18A-8F65-21CF-D0D4-92522B797EC8}"/>
              </a:ext>
            </a:extLst>
          </p:cNvPr>
          <p:cNvCxnSpPr/>
          <p:nvPr/>
        </p:nvCxnSpPr>
        <p:spPr>
          <a:xfrm>
            <a:off x="9768833" y="1119726"/>
            <a:ext cx="0" cy="55399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F3998B7-8855-A622-6888-12D9B1A20339}"/>
              </a:ext>
            </a:extLst>
          </p:cNvPr>
          <p:cNvSpPr txBox="1"/>
          <p:nvPr/>
        </p:nvSpPr>
        <p:spPr>
          <a:xfrm>
            <a:off x="1900153" y="182474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27</a:t>
            </a:r>
          </a:p>
        </p:txBody>
      </p:sp>
      <p:sp>
        <p:nvSpPr>
          <p:cNvPr id="21" name="TextBox 20">
            <a:extLst>
              <a:ext uri="{FF2B5EF4-FFF2-40B4-BE49-F238E27FC236}">
                <a16:creationId xmlns:a16="http://schemas.microsoft.com/office/drawing/2014/main" id="{5332EAFC-8932-DC81-3498-C73BAF770799}"/>
              </a:ext>
            </a:extLst>
          </p:cNvPr>
          <p:cNvSpPr txBox="1"/>
          <p:nvPr/>
        </p:nvSpPr>
        <p:spPr>
          <a:xfrm>
            <a:off x="2678854"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24</a:t>
            </a:r>
          </a:p>
        </p:txBody>
      </p:sp>
      <p:sp>
        <p:nvSpPr>
          <p:cNvPr id="22" name="TextBox 21">
            <a:extLst>
              <a:ext uri="{FF2B5EF4-FFF2-40B4-BE49-F238E27FC236}">
                <a16:creationId xmlns:a16="http://schemas.microsoft.com/office/drawing/2014/main" id="{734CCEB8-EDD8-EE5A-B136-A14CAEEB5EDB}"/>
              </a:ext>
            </a:extLst>
          </p:cNvPr>
          <p:cNvSpPr txBox="1"/>
          <p:nvPr/>
        </p:nvSpPr>
        <p:spPr>
          <a:xfrm>
            <a:off x="3600106"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30</a:t>
            </a:r>
          </a:p>
        </p:txBody>
      </p:sp>
      <p:sp>
        <p:nvSpPr>
          <p:cNvPr id="23" name="TextBox 22">
            <a:extLst>
              <a:ext uri="{FF2B5EF4-FFF2-40B4-BE49-F238E27FC236}">
                <a16:creationId xmlns:a16="http://schemas.microsoft.com/office/drawing/2014/main" id="{EB337EE8-1769-31FB-6D9F-DDB38B873161}"/>
              </a:ext>
            </a:extLst>
          </p:cNvPr>
          <p:cNvSpPr txBox="1"/>
          <p:nvPr/>
        </p:nvSpPr>
        <p:spPr>
          <a:xfrm>
            <a:off x="4432498" y="1824741"/>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31</a:t>
            </a:r>
          </a:p>
        </p:txBody>
      </p:sp>
      <p:sp>
        <p:nvSpPr>
          <p:cNvPr id="24" name="TextBox 23">
            <a:extLst>
              <a:ext uri="{FF2B5EF4-FFF2-40B4-BE49-F238E27FC236}">
                <a16:creationId xmlns:a16="http://schemas.microsoft.com/office/drawing/2014/main" id="{E0FF42EB-FBC5-47F4-BBDF-817ADB7F239D}"/>
              </a:ext>
            </a:extLst>
          </p:cNvPr>
          <p:cNvSpPr txBox="1"/>
          <p:nvPr/>
        </p:nvSpPr>
        <p:spPr>
          <a:xfrm>
            <a:off x="5264890"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23</a:t>
            </a:r>
          </a:p>
        </p:txBody>
      </p:sp>
      <p:sp>
        <p:nvSpPr>
          <p:cNvPr id="25" name="TextBox 24">
            <a:extLst>
              <a:ext uri="{FF2B5EF4-FFF2-40B4-BE49-F238E27FC236}">
                <a16:creationId xmlns:a16="http://schemas.microsoft.com/office/drawing/2014/main" id="{A3696B2B-C4B8-E619-C6DD-016EC52CC2E6}"/>
              </a:ext>
            </a:extLst>
          </p:cNvPr>
          <p:cNvSpPr txBox="1"/>
          <p:nvPr/>
        </p:nvSpPr>
        <p:spPr>
          <a:xfrm>
            <a:off x="6378709" y="1818393"/>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28</a:t>
            </a:r>
          </a:p>
        </p:txBody>
      </p:sp>
      <p:sp>
        <p:nvSpPr>
          <p:cNvPr id="26" name="TextBox 25">
            <a:extLst>
              <a:ext uri="{FF2B5EF4-FFF2-40B4-BE49-F238E27FC236}">
                <a16:creationId xmlns:a16="http://schemas.microsoft.com/office/drawing/2014/main" id="{604D21DE-B0FE-F02C-69FA-330A871FB5FD}"/>
              </a:ext>
            </a:extLst>
          </p:cNvPr>
          <p:cNvSpPr txBox="1"/>
          <p:nvPr/>
        </p:nvSpPr>
        <p:spPr>
          <a:xfrm>
            <a:off x="7641061" y="1818392"/>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29</a:t>
            </a:r>
          </a:p>
        </p:txBody>
      </p:sp>
      <p:sp>
        <p:nvSpPr>
          <p:cNvPr id="27" name="TextBox 26">
            <a:extLst>
              <a:ext uri="{FF2B5EF4-FFF2-40B4-BE49-F238E27FC236}">
                <a16:creationId xmlns:a16="http://schemas.microsoft.com/office/drawing/2014/main" id="{837E8606-4824-FB1A-1D99-332D317CBCF9}"/>
              </a:ext>
            </a:extLst>
          </p:cNvPr>
          <p:cNvSpPr txBox="1"/>
          <p:nvPr/>
        </p:nvSpPr>
        <p:spPr>
          <a:xfrm>
            <a:off x="8850195" y="1840356"/>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25</a:t>
            </a:r>
          </a:p>
        </p:txBody>
      </p:sp>
      <p:sp>
        <p:nvSpPr>
          <p:cNvPr id="28" name="TextBox 27">
            <a:extLst>
              <a:ext uri="{FF2B5EF4-FFF2-40B4-BE49-F238E27FC236}">
                <a16:creationId xmlns:a16="http://schemas.microsoft.com/office/drawing/2014/main" id="{AF2B1A1A-9EA7-9794-EE76-054DCB98326F}"/>
              </a:ext>
            </a:extLst>
          </p:cNvPr>
          <p:cNvSpPr txBox="1"/>
          <p:nvPr/>
        </p:nvSpPr>
        <p:spPr>
          <a:xfrm>
            <a:off x="506970" y="6409093"/>
            <a:ext cx="10528460" cy="369332"/>
          </a:xfrm>
          <a:prstGeom prst="rect">
            <a:avLst/>
          </a:prstGeom>
          <a:noFill/>
        </p:spPr>
        <p:txBody>
          <a:bodyPr wrap="square" lIns="0" tIns="0" rIns="0" bIns="0" rtlCol="0">
            <a:spAutoFit/>
          </a:bodyPr>
          <a:lstStyle/>
          <a:p>
            <a:pPr algn="l"/>
            <a:r>
              <a:rPr lang="en-US" sz="2400">
                <a:gradFill>
                  <a:gsLst>
                    <a:gs pos="2917">
                      <a:schemeClr val="tx1"/>
                    </a:gs>
                    <a:gs pos="30000">
                      <a:schemeClr val="tx1"/>
                    </a:gs>
                  </a:gsLst>
                  <a:lin ang="5400000" scaled="0"/>
                </a:gradFill>
              </a:rPr>
              <a:t>1</a:t>
            </a:r>
            <a:r>
              <a:rPr lang="en-US" sz="2400" baseline="30000">
                <a:gradFill>
                  <a:gsLst>
                    <a:gs pos="2917">
                      <a:schemeClr val="tx1"/>
                    </a:gs>
                    <a:gs pos="30000">
                      <a:schemeClr val="tx1"/>
                    </a:gs>
                  </a:gsLst>
                  <a:lin ang="5400000" scaled="0"/>
                </a:gradFill>
              </a:rPr>
              <a:t>st</a:t>
            </a:r>
            <a:r>
              <a:rPr lang="en-US" sz="2400">
                <a:gradFill>
                  <a:gsLst>
                    <a:gs pos="2917">
                      <a:schemeClr val="tx1"/>
                    </a:gs>
                    <a:gs pos="30000">
                      <a:schemeClr val="tx1"/>
                    </a:gs>
                  </a:gsLst>
                  <a:lin ang="5400000" scaled="0"/>
                </a:gradFill>
              </a:rPr>
              <a:t>: Split sentence into tokens and turns tokens into numbers. </a:t>
            </a:r>
          </a:p>
        </p:txBody>
      </p:sp>
      <p:sp>
        <p:nvSpPr>
          <p:cNvPr id="9" name="TextBox 8">
            <a:extLst>
              <a:ext uri="{FF2B5EF4-FFF2-40B4-BE49-F238E27FC236}">
                <a16:creationId xmlns:a16="http://schemas.microsoft.com/office/drawing/2014/main" id="{019AE9DA-3558-58E7-0D16-E5169BF7D350}"/>
              </a:ext>
            </a:extLst>
          </p:cNvPr>
          <p:cNvSpPr txBox="1"/>
          <p:nvPr/>
        </p:nvSpPr>
        <p:spPr>
          <a:xfrm>
            <a:off x="9540404" y="1843449"/>
            <a:ext cx="456857"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26</a:t>
            </a:r>
          </a:p>
        </p:txBody>
      </p:sp>
    </p:spTree>
    <p:extLst>
      <p:ext uri="{BB962C8B-B14F-4D97-AF65-F5344CB8AC3E}">
        <p14:creationId xmlns:p14="http://schemas.microsoft.com/office/powerpoint/2010/main" val="620983022"/>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10.xml><?xml version="1.0" encoding="utf-8"?>
<a:theme xmlns:a="http://schemas.openxmlformats.org/drawingml/2006/main" name=" Microsoft Build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Digital_Event_Template_2-3_format_v2.potx" id="{FF407B81-EE0D-4712-A915-520CB69516B5}" vid="{F126F94A-848E-45ED-B836-477FDC3323C6}"/>
    </a:ext>
  </a:extLst>
</a:theme>
</file>

<file path=ppt/theme/theme1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12.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13.xml><?xml version="1.0" encoding="utf-8"?>
<a:theme xmlns:a="http://schemas.openxmlformats.org/drawingml/2006/main" name="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14.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7.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8.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9.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42</TotalTime>
  <Words>7722</Words>
  <Application>Microsoft Office PowerPoint</Application>
  <PresentationFormat>Widescreen</PresentationFormat>
  <Paragraphs>542</Paragraphs>
  <Slides>33</Slides>
  <Notes>33</Notes>
  <HiddenSlides>1</HiddenSlides>
  <MMClips>2</MMClips>
  <ScaleCrop>false</ScaleCrop>
  <HeadingPairs>
    <vt:vector size="6" baseType="variant">
      <vt:variant>
        <vt:lpstr>Fonts Used</vt:lpstr>
      </vt:variant>
      <vt:variant>
        <vt:i4>19</vt:i4>
      </vt:variant>
      <vt:variant>
        <vt:lpstr>Theme</vt:lpstr>
      </vt:variant>
      <vt:variant>
        <vt:i4>14</vt:i4>
      </vt:variant>
      <vt:variant>
        <vt:lpstr>Slide Titles</vt:lpstr>
      </vt:variant>
      <vt:variant>
        <vt:i4>33</vt:i4>
      </vt:variant>
    </vt:vector>
  </HeadingPairs>
  <TitlesOfParts>
    <vt:vector size="66" baseType="lpstr">
      <vt:lpstr>.Hiragino Kaku Gothic Interface W3</vt:lpstr>
      <vt:lpstr>-apple-system</vt:lpstr>
      <vt:lpstr>Arial</vt:lpstr>
      <vt:lpstr>Calibri</vt:lpstr>
      <vt:lpstr>Cambria Math</vt:lpstr>
      <vt:lpstr>Consolas</vt:lpstr>
      <vt:lpstr>Courier New</vt:lpstr>
      <vt:lpstr>Roboto</vt:lpstr>
      <vt:lpstr>Roboto Mono</vt:lpstr>
      <vt:lpstr>Segoe UI</vt:lpstr>
      <vt:lpstr>Segoe UI </vt:lpstr>
      <vt:lpstr>Segoe UI Light</vt:lpstr>
      <vt:lpstr>Segoe UI Semibold</vt:lpstr>
      <vt:lpstr>Segoe UI Semilight</vt:lpstr>
      <vt:lpstr>Söhne</vt:lpstr>
      <vt:lpstr>source-serif-pro</vt:lpstr>
      <vt:lpstr>Times New Roman</vt:lpstr>
      <vt:lpstr>Wingdings</vt:lpstr>
      <vt:lpstr>WordVisi_MSFontService</vt:lpstr>
      <vt:lpstr>3_Azure black</vt:lpstr>
      <vt:lpstr>1_Black Template</vt:lpstr>
      <vt:lpstr>9-51153_Microsoft_Ignite_Black_Template</vt:lpstr>
      <vt:lpstr>Microsoft 365 PPT Template - 2018</vt:lpstr>
      <vt:lpstr>3_Office Theme</vt:lpstr>
      <vt:lpstr>MCAPS Start 16/9 Black Template</vt:lpstr>
      <vt:lpstr>Azure updated</vt:lpstr>
      <vt:lpstr>APEX Template 2017 </vt:lpstr>
      <vt:lpstr>1_Build 2019 Black</vt:lpstr>
      <vt:lpstr> Microsoft Build Black 2/3 Template</vt:lpstr>
      <vt:lpstr>3_Azure black</vt:lpstr>
      <vt:lpstr>5_Black Template</vt:lpstr>
      <vt:lpstr>4_Black Template</vt:lpstr>
      <vt:lpstr>Microsoft Build 16:9 Template Light</vt:lpstr>
      <vt:lpstr>A Gentle Introduction to Azure AI</vt:lpstr>
      <vt:lpstr>Think back to November 2021</vt:lpstr>
      <vt:lpstr>Azure AI</vt:lpstr>
      <vt:lpstr>What is all the hype about?</vt:lpstr>
      <vt:lpstr>PowerPoint Presentation</vt:lpstr>
      <vt:lpstr>PowerPoint Presentation</vt:lpstr>
      <vt:lpstr>PowerPoint Presentation</vt:lpstr>
      <vt:lpstr>Language Models Progression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Key Terms</vt:lpstr>
      <vt:lpstr>OpenAI + Microsoft</vt:lpstr>
      <vt:lpstr>Microsoft and OpenAI partnership</vt:lpstr>
      <vt:lpstr>PowerPoint Presentation</vt:lpstr>
      <vt:lpstr>Azure OpenAI Data and Privacy</vt:lpstr>
      <vt:lpstr>PowerPoint Presentation</vt:lpstr>
      <vt:lpstr>Azure AI ≠ Azure Open AI Service</vt:lpstr>
      <vt:lpstr>Azure AI</vt:lpstr>
      <vt:lpstr>PowerPoint Presentation</vt:lpstr>
      <vt:lpstr>PowerPoint Presentation</vt:lpstr>
      <vt:lpstr>Demo  Chat with your data using ChatGPT and Azure Search</vt:lpstr>
      <vt:lpstr>PowerPoint Presentation</vt:lpstr>
      <vt:lpstr>PowerPoint Presentation</vt:lpstr>
      <vt:lpstr>Using AI responsibly: social implications</vt:lpstr>
      <vt:lpstr>PowerPoint Presentation</vt:lpstr>
      <vt:lpstr>PowerPoint Presentation</vt:lpstr>
      <vt:lpstr>Azure OpenAI Service Learning Guide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Azure OpenAI</dc:title>
  <dc:creator>Carlotta Castelluccio</dc:creator>
  <cp:lastModifiedBy>Carlotta Castelluccio</cp:lastModifiedBy>
  <cp:revision>21</cp:revision>
  <dcterms:created xsi:type="dcterms:W3CDTF">2023-02-21T14:12:22Z</dcterms:created>
  <dcterms:modified xsi:type="dcterms:W3CDTF">2023-05-29T08:19:44Z</dcterms:modified>
</cp:coreProperties>
</file>